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49" r:id="rId5"/>
    <p:sldMasterId id="2147483765" r:id="rId6"/>
  </p:sldMasterIdLst>
  <p:notesMasterIdLst>
    <p:notesMasterId r:id="rId21"/>
  </p:notesMasterIdLst>
  <p:handoutMasterIdLst>
    <p:handoutMasterId r:id="rId22"/>
  </p:handoutMasterIdLst>
  <p:sldIdLst>
    <p:sldId id="259" r:id="rId7"/>
    <p:sldId id="287" r:id="rId8"/>
    <p:sldId id="289" r:id="rId9"/>
    <p:sldId id="277" r:id="rId10"/>
    <p:sldId id="256" r:id="rId11"/>
    <p:sldId id="280" r:id="rId12"/>
    <p:sldId id="292" r:id="rId13"/>
    <p:sldId id="293" r:id="rId14"/>
    <p:sldId id="294" r:id="rId15"/>
    <p:sldId id="295" r:id="rId16"/>
    <p:sldId id="279" r:id="rId17"/>
    <p:sldId id="268" r:id="rId18"/>
    <p:sldId id="281" r:id="rId19"/>
    <p:sldId id="26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000066"/>
    <a:srgbClr val="FF00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AC9C94-9094-4E67-86F0-170EEBE27B27}" v="11" dt="2022-04-22T18:54:22.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61" autoAdjust="0"/>
    <p:restoredTop sz="50749" autoAdjust="0"/>
  </p:normalViewPr>
  <p:slideViewPr>
    <p:cSldViewPr>
      <p:cViewPr varScale="1">
        <p:scale>
          <a:sx n="36" d="100"/>
          <a:sy n="36" d="100"/>
        </p:scale>
        <p:origin x="2412" y="48"/>
      </p:cViewPr>
      <p:guideLst>
        <p:guide orient="horz" pos="2160"/>
        <p:guide pos="2880"/>
      </p:guideLst>
    </p:cSldViewPr>
  </p:slideViewPr>
  <p:outlineViewPr>
    <p:cViewPr>
      <p:scale>
        <a:sx n="33" d="100"/>
        <a:sy n="33" d="100"/>
      </p:scale>
      <p:origin x="0" y="3738"/>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30" d="100"/>
          <a:sy n="130" d="100"/>
        </p:scale>
        <p:origin x="20" y="-5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mp CIV Ashlyn" userId="S::ashlyn.champ@usmc.mil::105dc8cd-47ec-4586-80cb-62d9297f62cf" providerId="AD" clId="Web-{28AC9C94-9094-4E67-86F0-170EEBE27B27}"/>
    <pc:docChg chg="modSld">
      <pc:chgData name="Champ CIV Ashlyn" userId="S::ashlyn.champ@usmc.mil::105dc8cd-47ec-4586-80cb-62d9297f62cf" providerId="AD" clId="Web-{28AC9C94-9094-4E67-86F0-170EEBE27B27}" dt="2022-04-22T18:54:21.314" v="9" actId="20577"/>
      <pc:docMkLst>
        <pc:docMk/>
      </pc:docMkLst>
      <pc:sldChg chg="modSp">
        <pc:chgData name="Champ CIV Ashlyn" userId="S::ashlyn.champ@usmc.mil::105dc8cd-47ec-4586-80cb-62d9297f62cf" providerId="AD" clId="Web-{28AC9C94-9094-4E67-86F0-170EEBE27B27}" dt="2022-04-22T18:54:21.314" v="9" actId="20577"/>
        <pc:sldMkLst>
          <pc:docMk/>
          <pc:sldMk cId="1773600232" sldId="295"/>
        </pc:sldMkLst>
        <pc:spChg chg="mod">
          <ac:chgData name="Champ CIV Ashlyn" userId="S::ashlyn.champ@usmc.mil::105dc8cd-47ec-4586-80cb-62d9297f62cf" providerId="AD" clId="Web-{28AC9C94-9094-4E67-86F0-170EEBE27B27}" dt="2022-04-22T18:54:21.314" v="9" actId="20577"/>
          <ac:spMkLst>
            <pc:docMk/>
            <pc:sldMk cId="1773600232" sldId="295"/>
            <ac:spMk id="4" creationId="{00000000-0000-0000-0000-000000000000}"/>
          </ac:spMkLst>
        </pc:spChg>
      </pc:sldChg>
    </pc:docChg>
  </pc:docChgLst>
  <pc:docChgLst>
    <pc:chgData name="Mahaffey CIV Suzanne E" userId="S::suzanne.mahaffey@usmc.mil::3a3445b5-8483-41c3-991c-30a462002389" providerId="AD" clId="Web-{7D34A4B9-23A4-4174-87EC-6640F21FCC29}"/>
    <pc:docChg chg="modSld">
      <pc:chgData name="Mahaffey CIV Suzanne E" userId="S::suzanne.mahaffey@usmc.mil::3a3445b5-8483-41c3-991c-30a462002389" providerId="AD" clId="Web-{7D34A4B9-23A4-4174-87EC-6640F21FCC29}" dt="2021-05-12T13:27:30.422" v="110"/>
      <pc:docMkLst>
        <pc:docMk/>
      </pc:docMkLst>
      <pc:sldChg chg="modNotes">
        <pc:chgData name="Mahaffey CIV Suzanne E" userId="S::suzanne.mahaffey@usmc.mil::3a3445b5-8483-41c3-991c-30a462002389" providerId="AD" clId="Web-{7D34A4B9-23A4-4174-87EC-6640F21FCC29}" dt="2021-05-12T13:27:30.422" v="110"/>
        <pc:sldMkLst>
          <pc:docMk/>
          <pc:sldMk cId="3065138245" sldId="25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00015D37-8B94-4E97-8710-ECB3481C6789}" type="datetimeFigureOut">
              <a:rPr lang="en-US"/>
              <a:pPr>
                <a:defRPr/>
              </a:pPr>
              <a:t>4/22/2022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E369BECD-2733-4457-881F-AB03CE4FC7A8}" type="slidenum">
              <a:rPr lang="en-US"/>
              <a:pPr>
                <a:defRPr/>
              </a:pPr>
              <a:t>‹#›</a:t>
            </a:fld>
            <a:endParaRPr lang="en-US"/>
          </a:p>
        </p:txBody>
      </p:sp>
    </p:spTree>
    <p:extLst>
      <p:ext uri="{BB962C8B-B14F-4D97-AF65-F5344CB8AC3E}">
        <p14:creationId xmlns:p14="http://schemas.microsoft.com/office/powerpoint/2010/main" val="17430400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518AE81C-CE9D-4784-8B15-F1864FE2F1C7}" type="datetimeFigureOut">
              <a:rPr lang="en-US"/>
              <a:pPr>
                <a:defRPr/>
              </a:pPr>
              <a:t>4/22/2022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0" tIns="45715" rIns="91430" bIns="45715" rtlCol="0" anchor="ctr"/>
          <a:lstStyle/>
          <a:p>
            <a:pPr lvl="0"/>
            <a:endParaRPr lang="en-US" noProof="0"/>
          </a:p>
        </p:txBody>
      </p:sp>
      <p:sp>
        <p:nvSpPr>
          <p:cNvPr id="5" name="Notes Placeholder 4"/>
          <p:cNvSpPr>
            <a:spLocks noGrp="1"/>
          </p:cNvSpPr>
          <p:nvPr>
            <p:ph type="body" sz="quarter" idx="3"/>
          </p:nvPr>
        </p:nvSpPr>
        <p:spPr>
          <a:xfrm>
            <a:off x="685800" y="4343401"/>
            <a:ext cx="5486400" cy="4114800"/>
          </a:xfrm>
          <a:prstGeom prst="rect">
            <a:avLst/>
          </a:prstGeom>
        </p:spPr>
        <p:txBody>
          <a:bodyPr vert="horz" lIns="91430" tIns="45715" rIns="91430" bIns="4571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AD6C3437-B2B8-47E9-BFAA-A290585D61E4}" type="slidenum">
              <a:rPr lang="en-US"/>
              <a:pPr>
                <a:defRPr/>
              </a:pPr>
              <a:t>‹#›</a:t>
            </a:fld>
            <a:endParaRPr lang="en-US"/>
          </a:p>
        </p:txBody>
      </p:sp>
    </p:spTree>
    <p:extLst>
      <p:ext uri="{BB962C8B-B14F-4D97-AF65-F5344CB8AC3E}">
        <p14:creationId xmlns:p14="http://schemas.microsoft.com/office/powerpoint/2010/main" val="11480382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Notes for your</a:t>
            </a:r>
            <a:r>
              <a:rPr lang="en-US" u="none" baseline="0" dirty="0"/>
              <a:t> discretion:</a:t>
            </a:r>
          </a:p>
          <a:p>
            <a:endParaRPr lang="en-US" u="none" dirty="0"/>
          </a:p>
          <a:p>
            <a:r>
              <a:rPr lang="en-US" u="none" dirty="0"/>
              <a:t>Good</a:t>
            </a:r>
            <a:r>
              <a:rPr lang="en-US" u="none" baseline="0" dirty="0"/>
              <a:t> morning.  My name is [Name].  I am a Human Resources Specialist on the Recruitment &amp; Staffing Team located at [location].  Our organization has HR Specialists that service Marine Corps Commands world-wide.  So ‘Welcome!’ – no matter where you are joining in from.</a:t>
            </a:r>
            <a:endParaRPr lang="en-US" u="none"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1</a:t>
            </a:fld>
            <a:endParaRPr lang="en-US"/>
          </a:p>
        </p:txBody>
      </p:sp>
    </p:spTree>
    <p:extLst>
      <p:ext uri="{BB962C8B-B14F-4D97-AF65-F5344CB8AC3E}">
        <p14:creationId xmlns:p14="http://schemas.microsoft.com/office/powerpoint/2010/main" val="2150245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Tree>
    <p:extLst>
      <p:ext uri="{BB962C8B-B14F-4D97-AF65-F5344CB8AC3E}">
        <p14:creationId xmlns:p14="http://schemas.microsoft.com/office/powerpoint/2010/main" val="238548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a:t>
            </a:r>
            <a:r>
              <a:rPr lang="en-US" baseline="0" dirty="0"/>
              <a:t> your discretion: </a:t>
            </a:r>
          </a:p>
          <a:p>
            <a:endParaRPr lang="en-US" dirty="0"/>
          </a:p>
          <a:p>
            <a:endParaRPr lang="en-US" dirty="0"/>
          </a:p>
          <a:p>
            <a:pPr marL="223959" indent="-223959">
              <a:buFont typeface="Arial" panose="020B0604020202020204" pitchFamily="34" charset="0"/>
              <a:buChar char="•"/>
            </a:pPr>
            <a:r>
              <a:rPr lang="en-US" dirty="0"/>
              <a:t>On our HROM website, there is a link to electronic Official Personnel Folder (eOPF).  All of your SF-50s and other documents related to employment will be in this electronic folder.  </a:t>
            </a:r>
          </a:p>
          <a:p>
            <a:pPr marL="223959" indent="-223959">
              <a:buFont typeface="Arial" panose="020B0604020202020204" pitchFamily="34" charset="0"/>
              <a:buChar char="•"/>
            </a:pPr>
            <a:r>
              <a:rPr lang="en-US" dirty="0"/>
              <a:t>Also on the</a:t>
            </a:r>
            <a:r>
              <a:rPr lang="en-US" baseline="0" dirty="0"/>
              <a:t> HROM</a:t>
            </a:r>
            <a:r>
              <a:rPr lang="en-US" dirty="0"/>
              <a:t> website there is the link for </a:t>
            </a:r>
            <a:r>
              <a:rPr lang="en-US" dirty="0" err="1"/>
              <a:t>MyBiz</a:t>
            </a:r>
            <a:r>
              <a:rPr lang="en-US" dirty="0"/>
              <a:t>.  </a:t>
            </a:r>
          </a:p>
          <a:p>
            <a:pPr marL="223959" indent="-223959">
              <a:buFont typeface="Arial" panose="020B0604020202020204" pitchFamily="34" charset="0"/>
              <a:buChar char="•"/>
            </a:pPr>
            <a:r>
              <a:rPr lang="en-US" dirty="0"/>
              <a:t>You can request Employment Verification.  Your Human Resources Office and your Command are not authorized to verify employment.  This is an automated system where you designate the individual/company that needs an employment verification.</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11</a:t>
            </a:fld>
            <a:endParaRPr lang="en-US"/>
          </a:p>
        </p:txBody>
      </p:sp>
    </p:spTree>
    <p:extLst>
      <p:ext uri="{BB962C8B-B14F-4D97-AF65-F5344CB8AC3E}">
        <p14:creationId xmlns:p14="http://schemas.microsoft.com/office/powerpoint/2010/main" val="2260261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0" fontAlgn="base" latinLnBrk="0" hangingPunct="0">
              <a:lnSpc>
                <a:spcPct val="100000"/>
              </a:lnSpc>
              <a:spcBef>
                <a:spcPct val="30000"/>
              </a:spcBef>
              <a:spcAft>
                <a:spcPct val="0"/>
              </a:spcAft>
              <a:buClr>
                <a:srgbClr val="FF0000"/>
              </a:buClr>
              <a:buSzTx/>
              <a:buFontTx/>
              <a:buNone/>
              <a:tabLst/>
              <a:defRPr/>
            </a:pPr>
            <a:r>
              <a:rPr lang="en-US" dirty="0"/>
              <a:t>Notes for</a:t>
            </a:r>
            <a:r>
              <a:rPr lang="en-US" baseline="0" dirty="0"/>
              <a:t> your discretion: </a:t>
            </a:r>
          </a:p>
          <a:p>
            <a:pPr>
              <a:buClr>
                <a:srgbClr val="FF0000"/>
              </a:buClr>
            </a:pPr>
            <a:endParaRPr lang="en-US" dirty="0">
              <a:latin typeface="Arial Narrow" pitchFamily="34" charset="0"/>
              <a:cs typeface="Arial" charset="0"/>
            </a:endParaRPr>
          </a:p>
          <a:p>
            <a:pPr>
              <a:buClr>
                <a:srgbClr val="FF0000"/>
              </a:buClr>
            </a:pPr>
            <a:endParaRPr lang="en-US" dirty="0">
              <a:latin typeface="Arial Narrow" pitchFamily="34" charset="0"/>
              <a:cs typeface="Arial" charset="0"/>
            </a:endParaRPr>
          </a:p>
          <a:p>
            <a:pPr marL="171450" indent="-171450">
              <a:buClr>
                <a:srgbClr val="FF0000"/>
              </a:buClr>
              <a:buFont typeface="Arial" panose="020B0604020202020204" pitchFamily="34" charset="0"/>
              <a:buChar char="•"/>
            </a:pPr>
            <a:r>
              <a:rPr lang="en-US" dirty="0">
                <a:latin typeface="Arial Narrow" pitchFamily="34" charset="0"/>
                <a:cs typeface="Arial" charset="0"/>
              </a:rPr>
              <a:t>To obtain your CAC, your SF-50 – Notification of personnel Action must be processed first!  This typically takes 1-3 business days after entrance on duty. </a:t>
            </a:r>
          </a:p>
          <a:p>
            <a:pPr marL="171450" indent="-171450">
              <a:buClr>
                <a:srgbClr val="FF0000"/>
              </a:buClr>
              <a:buFont typeface="Arial" panose="020B0604020202020204" pitchFamily="34" charset="0"/>
              <a:buChar char="•"/>
            </a:pPr>
            <a:endParaRPr lang="en-US" dirty="0">
              <a:latin typeface="Arial Narrow" pitchFamily="34" charset="0"/>
              <a:cs typeface="Arial" charset="0"/>
            </a:endParaRPr>
          </a:p>
          <a:p>
            <a:pPr marL="171450" indent="-171450">
              <a:buClr>
                <a:srgbClr val="FF0000"/>
              </a:buClr>
              <a:buFont typeface="Arial" panose="020B0604020202020204" pitchFamily="34" charset="0"/>
              <a:buChar char="•"/>
            </a:pPr>
            <a:r>
              <a:rPr lang="en-US" dirty="0">
                <a:latin typeface="Arial Narrow" pitchFamily="34" charset="0"/>
                <a:cs typeface="Arial" charset="0"/>
              </a:rPr>
              <a:t>NOTE: It may be beneficial to wait until your government email address has been established to minimize the number of trips to the CAC Office.  You MAY receive the CAC BEFORE the email address is established.  However, you would be required to make a second trip once the email address is established.  </a:t>
            </a:r>
          </a:p>
          <a:p>
            <a:pPr marL="171450" indent="-171450">
              <a:buClr>
                <a:srgbClr val="FF0000"/>
              </a:buClr>
              <a:buFont typeface="Arial" panose="020B0604020202020204" pitchFamily="34" charset="0"/>
              <a:buChar char="•"/>
            </a:pPr>
            <a:endParaRPr lang="en-US" dirty="0">
              <a:latin typeface="Arial Narrow" pitchFamily="34" charset="0"/>
              <a:cs typeface="Arial" charset="0"/>
            </a:endParaRPr>
          </a:p>
          <a:p>
            <a:pPr marL="171450" indent="-171450">
              <a:buClr>
                <a:srgbClr val="FF0000"/>
              </a:buClr>
              <a:buFont typeface="Arial" panose="020B0604020202020204" pitchFamily="34" charset="0"/>
              <a:buChar char="•"/>
            </a:pPr>
            <a:r>
              <a:rPr lang="en-US" dirty="0">
                <a:latin typeface="Arial Narrow" pitchFamily="34" charset="0"/>
                <a:cs typeface="Arial" charset="0"/>
              </a:rPr>
              <a:t>Building badges are issued by your respective commands.. </a:t>
            </a:r>
          </a:p>
          <a:p>
            <a:pPr marL="167970" indent="-167970">
              <a:buClr>
                <a:srgbClr val="FF0000"/>
              </a:buClr>
              <a:buFont typeface="Arial" panose="020B0604020202020204" pitchFamily="34" charset="0"/>
              <a:buChar char="•"/>
            </a:pPr>
            <a:endParaRPr lang="en-US" dirty="0">
              <a:latin typeface="Arial Narrow" pitchFamily="34" charset="0"/>
              <a:cs typeface="Arial" charset="0"/>
            </a:endParaRP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12</a:t>
            </a:fld>
            <a:endParaRPr lang="en-US"/>
          </a:p>
        </p:txBody>
      </p:sp>
    </p:spTree>
    <p:extLst>
      <p:ext uri="{BB962C8B-B14F-4D97-AF65-F5344CB8AC3E}">
        <p14:creationId xmlns:p14="http://schemas.microsoft.com/office/powerpoint/2010/main" val="1413641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a:t>
            </a:r>
            <a:r>
              <a:rPr lang="en-US" baseline="0" dirty="0"/>
              <a:t> your discretion: </a:t>
            </a:r>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Due to COVID-19,</a:t>
            </a:r>
            <a:r>
              <a:rPr lang="en-US" baseline="0" dirty="0"/>
              <a:t> the HR team is operating in a max telework environment.  However, we normally have permanent offices located in the Pentagon, Quantico, Virginia, Indianapolis, Indiana, and in New Orleans, Louisiana.  </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All teams can be reached at the email provided at the bottom of this slide.</a:t>
            </a:r>
            <a:endParaRPr lang="en-US" dirty="0"/>
          </a:p>
          <a:p>
            <a:pPr eaLnBrk="1" hangingPunct="1"/>
            <a:endParaRPr lang="en-US" dirty="0"/>
          </a:p>
        </p:txBody>
      </p:sp>
    </p:spTree>
    <p:extLst>
      <p:ext uri="{BB962C8B-B14F-4D97-AF65-F5344CB8AC3E}">
        <p14:creationId xmlns:p14="http://schemas.microsoft.com/office/powerpoint/2010/main" val="9370439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taking the time to participate in this recruitment and staffing overview.  I hope you found the information helpful.  Before we transition to the next presenter, does</a:t>
            </a:r>
            <a:r>
              <a:rPr lang="en-US" baseline="0" dirty="0"/>
              <a:t> anyone have any questions?  Please also feel free to use the chat feature to submit your questions.  </a:t>
            </a:r>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14</a:t>
            </a:fld>
            <a:endParaRPr lang="en-US"/>
          </a:p>
        </p:txBody>
      </p:sp>
    </p:spTree>
    <p:extLst>
      <p:ext uri="{BB962C8B-B14F-4D97-AF65-F5344CB8AC3E}">
        <p14:creationId xmlns:p14="http://schemas.microsoft.com/office/powerpoint/2010/main" val="2411089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charset="0"/>
                <a:cs typeface="Arial" charset="0"/>
              </a:rPr>
              <a:t>Notes for your discretion:</a:t>
            </a:r>
            <a:r>
              <a:rPr lang="en-US" sz="1200" baseline="0" dirty="0">
                <a:latin typeface="Arial" charset="0"/>
                <a:cs typeface="Arial" charset="0"/>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aseline="0" dirty="0">
              <a:latin typeface="Arial" charset="0"/>
              <a:cs typeface="Arial" charset="0"/>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Recruitment and Staffing Team coordinates vacancy announcements and job offers.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Pay is set in accordance with regulations.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Conduct entrance on duty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Provide advice and training to supervisors and managers on writing positions descriptions and recommendations on organizational structuring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Advise on supervisor to employee ratios; making sure the structure has career paths from entry to senior level positions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aseline="0" dirty="0">
                <a:latin typeface="Arial" charset="0"/>
                <a:cs typeface="Arial" charset="0"/>
              </a:rPr>
              <a:t>Coordinate the processing of personnel actions; also known as an SF-50.</a:t>
            </a:r>
          </a:p>
          <a:p>
            <a:pPr marL="167970" indent="-167970">
              <a:buFont typeface="Arial" panose="020B0604020202020204" pitchFamily="34" charset="0"/>
              <a:buChar char="•"/>
            </a:pPr>
            <a:r>
              <a:rPr lang="en-US" sz="1200" dirty="0">
                <a:latin typeface="Arial" charset="0"/>
                <a:cs typeface="Arial" charset="0"/>
              </a:rPr>
              <a:t>The HROM team includes 5 sections.  This is your servicing HR Office.  Most Commands and Staff Agencies will have civilian management analysts or a G/S-1</a:t>
            </a:r>
            <a:r>
              <a:rPr lang="en-US" sz="1200" baseline="0" dirty="0">
                <a:latin typeface="Arial" charset="0"/>
                <a:cs typeface="Arial" charset="0"/>
              </a:rPr>
              <a:t> shop.  These Command employees assist with providing the proper documents to the HR team so we can coordinate personnel actions, vacancy announcements, and other actions for required for civilian employees</a:t>
            </a:r>
          </a:p>
          <a:p>
            <a:pPr marL="167970" indent="-167970">
              <a:buFont typeface="Arial" panose="020B0604020202020204" pitchFamily="34" charset="0"/>
              <a:buChar char="•"/>
            </a:pPr>
            <a:r>
              <a:rPr lang="en-US" sz="1200" dirty="0">
                <a:latin typeface="Arial" charset="0"/>
                <a:cs typeface="Arial" charset="0"/>
              </a:rPr>
              <a:t>Your primary POC before you came onboard and for most HR issues w/in your first 90 days.</a:t>
            </a:r>
          </a:p>
          <a:p>
            <a:pPr marL="167970" indent="-167970">
              <a:buFont typeface="Arial" panose="020B0604020202020204" pitchFamily="34" charset="0"/>
              <a:buChar char="•"/>
            </a:pPr>
            <a:r>
              <a:rPr lang="en-US" sz="1200" dirty="0">
                <a:latin typeface="Arial" charset="0"/>
                <a:cs typeface="Arial" charset="0"/>
              </a:rPr>
              <a:t>Classification – typically serves as an advisor to management.  </a:t>
            </a:r>
          </a:p>
          <a:p>
            <a:pPr marL="167970" indent="-167970">
              <a:buFont typeface="Arial" panose="020B0604020202020204" pitchFamily="34" charset="0"/>
              <a:buChar char="•"/>
            </a:pPr>
            <a:r>
              <a:rPr lang="en-US" sz="1200" dirty="0">
                <a:latin typeface="Arial" charset="0"/>
                <a:cs typeface="Arial" charset="0"/>
              </a:rPr>
              <a:t>You should review your PD with your supervisor before your performance standards are implemented and on an annual basis thereafter.  </a:t>
            </a:r>
          </a:p>
          <a:p>
            <a:pPr marL="167970" indent="-167970">
              <a:buFont typeface="Arial" panose="020B0604020202020204" pitchFamily="34" charset="0"/>
              <a:buChar char="•"/>
            </a:pPr>
            <a:r>
              <a:rPr lang="en-US" sz="1200" dirty="0">
                <a:latin typeface="Arial" charset="0"/>
                <a:cs typeface="Arial" charset="0"/>
              </a:rPr>
              <a:t>LER – Advises management and assists</a:t>
            </a:r>
            <a:r>
              <a:rPr lang="en-US" sz="1200" baseline="0" dirty="0">
                <a:latin typeface="Arial" charset="0"/>
                <a:cs typeface="Arial" charset="0"/>
              </a:rPr>
              <a:t> employees with</a:t>
            </a:r>
            <a:r>
              <a:rPr lang="en-US" sz="1200" dirty="0">
                <a:latin typeface="Arial" charset="0"/>
                <a:cs typeface="Arial" charset="0"/>
              </a:rPr>
              <a:t> Labor and Employee Relations issues.</a:t>
            </a:r>
          </a:p>
          <a:p>
            <a:pPr marL="167970" indent="-167970">
              <a:buFont typeface="Arial" panose="020B0604020202020204" pitchFamily="34" charset="0"/>
              <a:buChar char="•"/>
            </a:pPr>
            <a:r>
              <a:rPr lang="en-US" sz="1200" dirty="0">
                <a:latin typeface="Arial" charset="0"/>
                <a:cs typeface="Arial" charset="0"/>
              </a:rPr>
              <a:t>Workforce Development – Provides t</a:t>
            </a:r>
            <a:r>
              <a:rPr lang="en-US" dirty="0"/>
              <a:t>raining advice/guidance to organizations and individuals.</a:t>
            </a:r>
          </a:p>
          <a:p>
            <a:pPr marL="0" indent="0">
              <a:buFont typeface="Arial" panose="020B0604020202020204" pitchFamily="34" charset="0"/>
              <a:buNone/>
            </a:pPr>
            <a:endParaRPr lang="en-US" sz="1800" baseline="0" dirty="0">
              <a:latin typeface="Arial" charset="0"/>
              <a:cs typeface="Arial" charset="0"/>
            </a:endParaRPr>
          </a:p>
          <a:p>
            <a:pPr marL="0" indent="0">
              <a:buFont typeface="Arial" panose="020B0604020202020204" pitchFamily="34" charset="0"/>
              <a:buNone/>
            </a:pPr>
            <a:r>
              <a:rPr lang="en-US" sz="1800" baseline="0" dirty="0">
                <a:latin typeface="Arial" charset="0"/>
                <a:cs typeface="Arial" charset="0"/>
              </a:rPr>
              <a:t>*Note: You should have received the guide with your reporting instructions. If you cannot locate it, you can go to our homepage and from the “New Employees” link, locate the “blue” icon to open and save this Guide for your information and/or future use.</a:t>
            </a:r>
            <a:endParaRPr lang="en-US" sz="1800" dirty="0">
              <a:latin typeface="Arial" charset="0"/>
              <a:cs typeface="Arial" charset="0"/>
            </a:endParaRPr>
          </a:p>
          <a:p>
            <a:endParaRPr lang="en-US" sz="1200" dirty="0">
              <a:latin typeface="Arial" charset="0"/>
              <a:cs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latin typeface="Arial" charset="0"/>
              <a:cs typeface="Arial" charset="0"/>
            </a:endParaRPr>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2</a:t>
            </a:fld>
            <a:endParaRPr lang="en-US"/>
          </a:p>
        </p:txBody>
      </p:sp>
    </p:spTree>
    <p:extLst>
      <p:ext uri="{BB962C8B-B14F-4D97-AF65-F5344CB8AC3E}">
        <p14:creationId xmlns:p14="http://schemas.microsoft.com/office/powerpoint/2010/main" val="4034294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Notes for your discretion:</a:t>
            </a:r>
          </a:p>
          <a:p>
            <a:endParaRPr lang="en-US" dirty="0"/>
          </a:p>
          <a:p>
            <a:r>
              <a:rPr lang="en-US" dirty="0"/>
              <a:t>This Guide was developed to</a:t>
            </a:r>
            <a:r>
              <a:rPr lang="en-US" baseline="0" dirty="0"/>
              <a:t> provide you with information you need as a new employee or transfer from another Agency/geographic location.   The Guide contains:</a:t>
            </a:r>
            <a:endParaRPr lang="en-US" dirty="0"/>
          </a:p>
          <a:p>
            <a:endParaRPr lang="en-US" dirty="0"/>
          </a:p>
          <a:p>
            <a:pPr marL="223959" indent="-223959">
              <a:buFont typeface="Arial" panose="020B0604020202020204" pitchFamily="34" charset="0"/>
              <a:buChar char="•"/>
            </a:pPr>
            <a:r>
              <a:rPr lang="en-US" baseline="0" dirty="0"/>
              <a:t>“My Internal Contacts” is for your use.  These are the points of contacts within your organization that you should know. </a:t>
            </a:r>
          </a:p>
          <a:p>
            <a:pPr marL="223959" indent="-223959">
              <a:buFont typeface="Arial" panose="020B0604020202020204" pitchFamily="34" charset="0"/>
              <a:buChar char="•"/>
            </a:pPr>
            <a:r>
              <a:rPr lang="en-US" dirty="0"/>
              <a:t>HROM Contact List includes points of contacts for the HROM team, telephone numbers, group email boxes; and websites. </a:t>
            </a:r>
          </a:p>
          <a:p>
            <a:pPr marL="223959" indent="-223959">
              <a:buFont typeface="Arial" panose="020B0604020202020204" pitchFamily="34" charset="0"/>
              <a:buChar char="•"/>
            </a:pPr>
            <a:r>
              <a:rPr lang="en-US" baseline="0" dirty="0"/>
              <a:t>We have included contact information for the Equal Employment Opportunity Office – please see them listed directly under the HROM Front Office. </a:t>
            </a:r>
          </a:p>
          <a:p>
            <a:pPr marL="223959" indent="-223959">
              <a:buFont typeface="Arial" panose="020B0604020202020204" pitchFamily="34" charset="0"/>
              <a:buChar char="•"/>
            </a:pPr>
            <a:r>
              <a:rPr lang="en-US" baseline="0" dirty="0"/>
              <a:t>Systems Quick Reference– Listing of websites for information and updating your personal and work information (e.g., benefits, training).  Most of the links to these systems are provided on the HROM website.</a:t>
            </a:r>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3</a:t>
            </a:fld>
            <a:endParaRPr lang="en-US"/>
          </a:p>
        </p:txBody>
      </p:sp>
    </p:spTree>
    <p:extLst>
      <p:ext uri="{BB962C8B-B14F-4D97-AF65-F5344CB8AC3E}">
        <p14:creationId xmlns:p14="http://schemas.microsoft.com/office/powerpoint/2010/main" val="4201260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 your discretion: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The Notification of Personnel Action is also known as an SF50.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It is a form that is processed any time anything would change in your HR record</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You will receive an SF-50 for your appointment to this position</a:t>
            </a:r>
            <a:r>
              <a:rPr lang="en-US" baseline="0" dirty="0"/>
              <a:t> from</a:t>
            </a:r>
            <a:r>
              <a:rPr lang="en-US" dirty="0"/>
              <a:t> </a:t>
            </a:r>
            <a:r>
              <a:rPr lang="en-US" sz="1200" dirty="0">
                <a:latin typeface="Arial" panose="020B0604020202020204" pitchFamily="34" charset="0"/>
                <a:cs typeface="Arial" panose="020B0604020202020204" pitchFamily="34" charset="0"/>
              </a:rPr>
              <a:t>command civilian manpower analysts or your supervisor.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Allow 1-3 business</a:t>
            </a:r>
            <a:r>
              <a:rPr lang="en-US" sz="1200" baseline="0" dirty="0">
                <a:latin typeface="Arial" panose="020B0604020202020204" pitchFamily="34" charset="0"/>
                <a:cs typeface="Arial" panose="020B0604020202020204" pitchFamily="34" charset="0"/>
              </a:rPr>
              <a:t> days for your</a:t>
            </a:r>
            <a:r>
              <a:rPr lang="en-US" sz="1200" dirty="0">
                <a:latin typeface="Arial" panose="020B0604020202020204" pitchFamily="34" charset="0"/>
                <a:cs typeface="Arial" panose="020B0604020202020204" pitchFamily="34" charset="0"/>
              </a:rPr>
              <a:t> SF50 to</a:t>
            </a:r>
            <a:r>
              <a:rPr lang="en-US" sz="1200" baseline="0" dirty="0">
                <a:latin typeface="Arial" panose="020B0604020202020204" pitchFamily="34" charset="0"/>
                <a:cs typeface="Arial" panose="020B0604020202020204" pitchFamily="34" charset="0"/>
              </a:rPr>
              <a:t> be</a:t>
            </a:r>
            <a:r>
              <a:rPr lang="en-US" sz="1200" dirty="0">
                <a:latin typeface="Arial" panose="020B0604020202020204" pitchFamily="34" charset="0"/>
                <a:cs typeface="Arial" panose="020B0604020202020204" pitchFamily="34" charset="0"/>
              </a:rPr>
              <a:t> processed.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You should review your SF-50 and notify</a:t>
            </a:r>
            <a:r>
              <a:rPr lang="en-US" baseline="0" dirty="0"/>
              <a:t> HROM of any errors.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Confirm the accuracy of your name, social security number, and date of birth.</a:t>
            </a:r>
            <a:r>
              <a:rPr lang="en-US" dirty="0"/>
              <a:t>  Errors in these fields can cause problems later for you in filing taxes or retirement.</a:t>
            </a:r>
            <a:endParaRPr lang="en-US" baseline="0"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4</a:t>
            </a:fld>
            <a:endParaRPr lang="en-US"/>
          </a:p>
        </p:txBody>
      </p:sp>
    </p:spTree>
    <p:extLst>
      <p:ext uri="{BB962C8B-B14F-4D97-AF65-F5344CB8AC3E}">
        <p14:creationId xmlns:p14="http://schemas.microsoft.com/office/powerpoint/2010/main" val="287118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a:t>Notes for your discretion:</a:t>
            </a:r>
          </a:p>
          <a:p>
            <a:endParaRPr lang="en-US" dirty="0"/>
          </a:p>
          <a:p>
            <a:r>
              <a:rPr lang="en-US" dirty="0">
                <a:cs typeface="Calibri"/>
              </a:rPr>
              <a:t>For</a:t>
            </a:r>
            <a:r>
              <a:rPr lang="en-US" baseline="0" dirty="0">
                <a:cs typeface="Calibri"/>
              </a:rPr>
              <a:t> your reference y</a:t>
            </a:r>
            <a:r>
              <a:rPr lang="en-US" dirty="0">
                <a:cs typeface="Calibri"/>
              </a:rPr>
              <a:t>ou can find a copy of the SF-50 in your guide for Civilian Marines on page 22.</a:t>
            </a:r>
          </a:p>
          <a:p>
            <a:endParaRPr lang="en-US" dirty="0"/>
          </a:p>
          <a:p>
            <a:pPr marL="223959" indent="-223959">
              <a:buFont typeface="Arial" panose="020B0604020202020204" pitchFamily="34" charset="0"/>
              <a:buChar char="•"/>
            </a:pPr>
            <a:r>
              <a:rPr lang="en-US" dirty="0"/>
              <a:t>Block 15 – Position Title and position description number (first set of numbers will be PD number)</a:t>
            </a:r>
          </a:p>
          <a:p>
            <a:pPr marL="223959" indent="-223959">
              <a:buFont typeface="Arial" panose="020B0604020202020204" pitchFamily="34" charset="0"/>
              <a:buChar char="•"/>
            </a:pPr>
            <a:r>
              <a:rPr lang="en-US" dirty="0"/>
              <a:t>Block 16 – Your pay plan. </a:t>
            </a:r>
          </a:p>
          <a:p>
            <a:pPr marL="223959" indent="-223959">
              <a:buFont typeface="Arial" panose="020B0604020202020204" pitchFamily="34" charset="0"/>
              <a:buChar char="•"/>
            </a:pPr>
            <a:r>
              <a:rPr lang="en-US" dirty="0"/>
              <a:t>Block 17 – Your occupational series. </a:t>
            </a:r>
          </a:p>
          <a:p>
            <a:pPr marL="223959" indent="-223959">
              <a:buFont typeface="Arial" panose="020B0604020202020204" pitchFamily="34" charset="0"/>
              <a:buChar char="•"/>
            </a:pPr>
            <a:r>
              <a:rPr lang="en-US" dirty="0"/>
              <a:t>Block 18 – The grade level for which your pay is set. </a:t>
            </a:r>
          </a:p>
          <a:p>
            <a:pPr marL="223959" indent="-223959">
              <a:buFont typeface="Arial" panose="020B0604020202020204" pitchFamily="34" charset="0"/>
              <a:buChar char="•"/>
            </a:pPr>
            <a:r>
              <a:rPr lang="en-US" dirty="0"/>
              <a:t>Block 19 – The step within the pay plan and grade at which you are paid. </a:t>
            </a:r>
          </a:p>
          <a:p>
            <a:pPr marL="223959" indent="-223959">
              <a:buFont typeface="Arial" panose="020B0604020202020204" pitchFamily="34" charset="0"/>
              <a:buChar char="•"/>
            </a:pPr>
            <a:r>
              <a:rPr lang="en-US" dirty="0"/>
              <a:t>Block 23 – Veterans Preference </a:t>
            </a:r>
          </a:p>
          <a:p>
            <a:pPr marL="223959" indent="-223959">
              <a:buFont typeface="Arial" panose="020B0604020202020204" pitchFamily="34" charset="0"/>
              <a:buChar char="•"/>
            </a:pPr>
            <a:r>
              <a:rPr lang="en-US" dirty="0"/>
              <a:t>Block 26 – Veterans Preference for RIF</a:t>
            </a:r>
          </a:p>
          <a:p>
            <a:pPr marL="223959" marR="0" lvl="0" indent="-223959"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Block 31 – Service  computation date for leave. </a:t>
            </a:r>
          </a:p>
        </p:txBody>
      </p:sp>
      <p:sp>
        <p:nvSpPr>
          <p:cNvPr id="4" name="Slide Number Placeholder 3"/>
          <p:cNvSpPr>
            <a:spLocks noGrp="1"/>
          </p:cNvSpPr>
          <p:nvPr>
            <p:ph type="sldNum" sz="quarter" idx="5"/>
          </p:nvPr>
        </p:nvSpPr>
        <p:spPr/>
        <p:txBody>
          <a:bodyPr/>
          <a:lstStyle/>
          <a:p>
            <a:pPr>
              <a:defRPr/>
            </a:pPr>
            <a:fld id="{AD6C3437-B2B8-47E9-BFAA-A290585D61E4}" type="slidenum">
              <a:rPr lang="en-US" smtClean="0"/>
              <a:pPr>
                <a:defRPr/>
              </a:pPr>
              <a:t>5</a:t>
            </a:fld>
            <a:endParaRPr lang="en-US"/>
          </a:p>
        </p:txBody>
      </p:sp>
    </p:spTree>
    <p:extLst>
      <p:ext uri="{BB962C8B-B14F-4D97-AF65-F5344CB8AC3E}">
        <p14:creationId xmlns:p14="http://schemas.microsoft.com/office/powerpoint/2010/main" val="1133155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Notes for your discretion: </a:t>
            </a:r>
          </a:p>
          <a:p>
            <a:endParaRPr lang="en-US" baseline="0" dirty="0"/>
          </a:p>
          <a:p>
            <a:pPr marL="171450" indent="-171450">
              <a:buFont typeface="Arial" panose="020B0604020202020204" pitchFamily="34" charset="0"/>
              <a:buChar char="•"/>
            </a:pPr>
            <a:r>
              <a:rPr lang="en-US" baseline="0" dirty="0"/>
              <a:t>This chart shows you the amount of annual and sick leave you will earn based on years of service.</a:t>
            </a:r>
          </a:p>
          <a:p>
            <a:pPr marL="171450" indent="-171450">
              <a:buFont typeface="Arial" panose="020B0604020202020204" pitchFamily="34" charset="0"/>
              <a:buChar char="•"/>
            </a:pPr>
            <a:r>
              <a:rPr lang="en-US" baseline="0" dirty="0"/>
              <a:t>Based on the number of years of service from your </a:t>
            </a:r>
            <a:r>
              <a:rPr lang="en-US" dirty="0"/>
              <a:t>Service</a:t>
            </a:r>
            <a:r>
              <a:rPr lang="en-US" baseline="0" dirty="0"/>
              <a:t> Computation Date (Block 31 on the SF-50).  </a:t>
            </a:r>
          </a:p>
          <a:p>
            <a:pPr marL="171450" indent="-171450">
              <a:buFont typeface="Arial" panose="020B0604020202020204" pitchFamily="34" charset="0"/>
              <a:buChar char="•"/>
            </a:pPr>
            <a:r>
              <a:rPr lang="en-US" baseline="0" dirty="0"/>
              <a:t>Sick leave is always 4 hours, regardless of number of years of service.</a:t>
            </a:r>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6</a:t>
            </a:fld>
            <a:endParaRPr lang="en-US"/>
          </a:p>
        </p:txBody>
      </p:sp>
    </p:spTree>
    <p:extLst>
      <p:ext uri="{BB962C8B-B14F-4D97-AF65-F5344CB8AC3E}">
        <p14:creationId xmlns:p14="http://schemas.microsoft.com/office/powerpoint/2010/main" val="1164203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 your</a:t>
            </a:r>
            <a:r>
              <a:rPr lang="en-US" baseline="0" dirty="0"/>
              <a:t> </a:t>
            </a:r>
            <a:r>
              <a:rPr lang="en-US" dirty="0"/>
              <a:t>discretion:</a:t>
            </a:r>
          </a:p>
          <a:p>
            <a:endParaRPr lang="en-US" dirty="0"/>
          </a:p>
          <a:p>
            <a:pPr marL="171450" indent="-171450">
              <a:buFont typeface="Arial" panose="020B0604020202020204" pitchFamily="34" charset="0"/>
              <a:buChar char="•"/>
            </a:pPr>
            <a:r>
              <a:rPr lang="en-US" dirty="0"/>
              <a:t>Hired on or after November 5, 2016</a:t>
            </a:r>
          </a:p>
          <a:p>
            <a:pPr marL="171450" indent="-171450">
              <a:buFont typeface="Arial" panose="020B0604020202020204" pitchFamily="34" charset="0"/>
              <a:buChar char="•"/>
            </a:pPr>
            <a:r>
              <a:rPr lang="en-US" dirty="0"/>
              <a:t>Veteran with –disability rating of</a:t>
            </a:r>
            <a:r>
              <a:rPr lang="en-US" baseline="0" dirty="0"/>
              <a:t> 30 percent or more from he Veterans Benefits Administration (VBA)</a:t>
            </a:r>
          </a:p>
          <a:p>
            <a:pPr marL="171450" indent="-171450">
              <a:buFont typeface="Arial" panose="020B0604020202020204" pitchFamily="34" charset="0"/>
              <a:buChar char="•"/>
            </a:pPr>
            <a:r>
              <a:rPr lang="en-US" baseline="0" dirty="0"/>
              <a:t>Entitled to up to 104 hours for the purposes of undergoing medical treatment for such disability.</a:t>
            </a:r>
          </a:p>
          <a:p>
            <a:pPr marL="171450" indent="-171450">
              <a:buFont typeface="Arial" panose="020B0604020202020204" pitchFamily="34" charset="0"/>
              <a:buChar char="•"/>
            </a:pPr>
            <a:r>
              <a:rPr lang="en-US" baseline="0" dirty="0"/>
              <a:t>Receive the appropriate amount of leave as of the employee’s “first day of employment”</a:t>
            </a:r>
          </a:p>
          <a:p>
            <a:pPr marL="171450" indent="-171450">
              <a:buFont typeface="Arial" panose="020B0604020202020204" pitchFamily="34" charset="0"/>
              <a:buChar char="•"/>
            </a:pPr>
            <a:r>
              <a:rPr lang="en-US" baseline="0" dirty="0"/>
              <a:t>Is a one-time benefit provide to eligible employees.  </a:t>
            </a:r>
          </a:p>
          <a:p>
            <a:pPr marL="171450" indent="-171450">
              <a:buFont typeface="Arial" panose="020B0604020202020204" pitchFamily="34" charset="0"/>
              <a:buChar char="•"/>
            </a:pPr>
            <a:r>
              <a:rPr lang="en-US" baseline="0" dirty="0"/>
              <a:t>If leave not used it will be forfeited with no opportunity to carry over the leave subsequent years.  </a:t>
            </a:r>
          </a:p>
          <a:p>
            <a:pPr marL="171450" indent="-171450">
              <a:buFont typeface="Arial" panose="020B0604020202020204" pitchFamily="34" charset="0"/>
              <a:buChar char="•"/>
            </a:pPr>
            <a:r>
              <a:rPr lang="en-US" baseline="0" dirty="0"/>
              <a:t>May not receive a lump-sum payment for any unused or forfeited leave under any circumstance.  </a:t>
            </a:r>
          </a:p>
          <a:p>
            <a:endParaRPr lang="en-US" dirty="0"/>
          </a:p>
          <a:p>
            <a:endParaRPr lang="en-US" dirty="0"/>
          </a:p>
        </p:txBody>
      </p:sp>
    </p:spTree>
    <p:extLst>
      <p:ext uri="{BB962C8B-B14F-4D97-AF65-F5344CB8AC3E}">
        <p14:creationId xmlns:p14="http://schemas.microsoft.com/office/powerpoint/2010/main" val="1479931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 your</a:t>
            </a:r>
            <a:r>
              <a:rPr lang="en-US" baseline="0" dirty="0"/>
              <a:t> </a:t>
            </a:r>
            <a:r>
              <a:rPr lang="en-US" dirty="0"/>
              <a:t>discretion:</a:t>
            </a:r>
          </a:p>
          <a:p>
            <a:endParaRPr lang="en-US" dirty="0"/>
          </a:p>
          <a:p>
            <a:pPr marL="171450" indent="-171450">
              <a:buFont typeface="Arial" panose="020B0604020202020204" pitchFamily="34" charset="0"/>
              <a:buChar char="•"/>
            </a:pPr>
            <a:r>
              <a:rPr lang="en-US" dirty="0"/>
              <a:t>Hired on or after November 5, 2016</a:t>
            </a:r>
          </a:p>
          <a:p>
            <a:pPr marL="171450" indent="-171450">
              <a:buFont typeface="Arial" panose="020B0604020202020204" pitchFamily="34" charset="0"/>
              <a:buChar char="•"/>
            </a:pPr>
            <a:r>
              <a:rPr lang="en-US" dirty="0"/>
              <a:t>Veteran with –disability rating of</a:t>
            </a:r>
            <a:r>
              <a:rPr lang="en-US" baseline="0" dirty="0"/>
              <a:t> 30 percent or more from he Veterans Benefits Administration (VBA)</a:t>
            </a:r>
          </a:p>
          <a:p>
            <a:pPr marL="171450" indent="-171450">
              <a:buFont typeface="Arial" panose="020B0604020202020204" pitchFamily="34" charset="0"/>
              <a:buChar char="•"/>
            </a:pPr>
            <a:r>
              <a:rPr lang="en-US" baseline="0" dirty="0"/>
              <a:t>Entitled to up to 104 hours for the purposes of undergoing medical treatment for such disability.</a:t>
            </a:r>
          </a:p>
          <a:p>
            <a:pPr marL="171450" indent="-171450">
              <a:buFont typeface="Arial" panose="020B0604020202020204" pitchFamily="34" charset="0"/>
              <a:buChar char="•"/>
            </a:pPr>
            <a:r>
              <a:rPr lang="en-US" baseline="0" dirty="0"/>
              <a:t>Receive the appropriate amount of leave as of the employee’s “first day of employment”</a:t>
            </a:r>
          </a:p>
          <a:p>
            <a:pPr marL="171450" indent="-171450">
              <a:buFont typeface="Arial" panose="020B0604020202020204" pitchFamily="34" charset="0"/>
              <a:buChar char="•"/>
            </a:pPr>
            <a:r>
              <a:rPr lang="en-US" baseline="0" dirty="0"/>
              <a:t>Is a one-time benefit provide to eligible employees.  </a:t>
            </a:r>
          </a:p>
          <a:p>
            <a:pPr marL="171450" indent="-171450">
              <a:buFont typeface="Arial" panose="020B0604020202020204" pitchFamily="34" charset="0"/>
              <a:buChar char="•"/>
            </a:pPr>
            <a:r>
              <a:rPr lang="en-US" baseline="0" dirty="0"/>
              <a:t>If leave not used it will be forfeited with no opportunity to carry over the leave subsequent years.  </a:t>
            </a:r>
          </a:p>
          <a:p>
            <a:pPr marL="171450" indent="-171450">
              <a:buFont typeface="Arial" panose="020B0604020202020204" pitchFamily="34" charset="0"/>
              <a:buChar char="•"/>
            </a:pPr>
            <a:r>
              <a:rPr lang="en-US" baseline="0" dirty="0"/>
              <a:t>May not receive a lump-sum payment for any unused or forfeited leave under any circumstance.  </a:t>
            </a:r>
          </a:p>
          <a:p>
            <a:endParaRPr lang="en-US" dirty="0"/>
          </a:p>
        </p:txBody>
      </p:sp>
    </p:spTree>
    <p:extLst>
      <p:ext uri="{BB962C8B-B14F-4D97-AF65-F5344CB8AC3E}">
        <p14:creationId xmlns:p14="http://schemas.microsoft.com/office/powerpoint/2010/main" val="2107320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Notes for your</a:t>
            </a:r>
            <a:r>
              <a:rPr lang="en-US" baseline="0" dirty="0"/>
              <a:t> </a:t>
            </a:r>
            <a:r>
              <a:rPr lang="en-US" dirty="0"/>
              <a:t>discretion: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May be necessary when an employee has a pending claim under review by VBA that is later approved</a:t>
            </a:r>
            <a:r>
              <a:rPr lang="en-US" baseline="0" dirty="0"/>
              <a:t> with a retroactive effective date.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Employees should maintain documents or records relating to medical treatment of conditions that may later be covered as a qualifying service-connected disability.</a:t>
            </a:r>
            <a:endParaRPr lang="en-US"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Employees are permitted to retroactively substitute disabled veteran leave for other</a:t>
            </a:r>
            <a:r>
              <a:rPr lang="en-US" baseline="0" dirty="0"/>
              <a:t> forms of leaver time off taken for the purpose of receiving treatment for a qualifying disability.</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Only for leave or time off was taken during the employee’s 12 month eligibility period for the medical treatment of a qualifying disability.</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Cannot be used periods of absence without leave (AWOL) or suspension.</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Includes forms such as leave without pay (LWOP), sick leave, annual leave, compensatory time off, or other paid time off.</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991107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a:t>DD MMM YY</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90179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115918"/>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30504217"/>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33980306"/>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06603257"/>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594180"/>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23892083"/>
      </p:ext>
    </p:extLst>
  </p:cSld>
  <p:clrMapOvr>
    <a:masterClrMapping/>
  </p:clrMapOvr>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a:t>DD MMM YY</a:t>
            </a: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901793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US"/>
              <a:t>DD MMM YY</a:t>
            </a: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9017934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3501C2C-817C-4F72-8DD4-6CE08BF9BF3B}"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4C8AA24-3D93-4F5E-93F5-771122154D3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460336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DB32D12-3A8E-48B3-8A16-220DF9E9F285}"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F21E814-B2EB-4811-8E27-160B7BED06D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132151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a:t>Click to edit Master title style</a:t>
            </a:r>
          </a:p>
        </p:txBody>
      </p:sp>
      <p:sp>
        <p:nvSpPr>
          <p:cNvPr id="3" name="Content Placeholder 2"/>
          <p:cNvSpPr>
            <a:spLocks noGrp="1"/>
          </p:cNvSpPr>
          <p:nvPr>
            <p:ph idx="1"/>
          </p:nvPr>
        </p:nvSpPr>
        <p:spPr/>
        <p:txBody>
          <a:bodyPr/>
          <a:lstStyle>
            <a:lvl1pPr>
              <a:buFont typeface="Arial" pitchFamily="34" charset="0"/>
              <a:buChar char="•"/>
              <a:defRPr/>
            </a:lvl1pPr>
            <a:lvl2pPr>
              <a:buFont typeface="Arial" pitchFamily="34" charset="0"/>
              <a:buChar char="–"/>
              <a:defRPr/>
            </a:lvl2pPr>
            <a:lvl3pPr>
              <a:buFont typeface="Arial" pitchFamily="34" charset="0"/>
              <a:buChar char="•"/>
              <a:defRPr/>
            </a:lvl3pPr>
            <a:lvl4pPr>
              <a:buFont typeface="Arial" pitchFamily="34" charset="0"/>
              <a:buChar char="–"/>
              <a:defRPr/>
            </a:lvl4pPr>
            <a:lvl5pPr>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DD MMM YY</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3124200" y="6324600"/>
            <a:ext cx="2895600" cy="365125"/>
          </a:xfrm>
        </p:spPr>
        <p:txBody>
          <a:bodyPr/>
          <a:lstStyle>
            <a:lvl1pPr algn="ctr">
              <a:defRPr sz="1050" i="0"/>
            </a:lvl1pPr>
          </a:lstStyle>
          <a:p>
            <a:pPr>
              <a:defRPr/>
            </a:pPr>
            <a:endParaRPr lang="en-US"/>
          </a:p>
          <a:p>
            <a:pPr>
              <a:defRPr/>
            </a:pPr>
            <a:fld id="{5AC889AD-8F7A-4761-BB03-9EE4406A282A}" type="slidenum">
              <a:rPr lang="en-US"/>
              <a:pPr>
                <a:defRPr/>
              </a:pPr>
              <a:t>‹#›</a:t>
            </a:fld>
            <a:endParaRPr lang="en-US"/>
          </a:p>
        </p:txBody>
      </p:sp>
    </p:spTree>
    <p:extLst>
      <p:ext uri="{BB962C8B-B14F-4D97-AF65-F5344CB8AC3E}">
        <p14:creationId xmlns:p14="http://schemas.microsoft.com/office/powerpoint/2010/main" val="2695061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2C24B40-CF97-44C2-82D4-B2EE5E673C36}"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8C6C749-E252-44F2-923B-5DAABD41690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826430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EF30D40-F34F-450D-B2F0-0B91A615CF98}" type="datetime1">
              <a:rPr lang="en-US">
                <a:solidFill>
                  <a:prstClr val="black">
                    <a:tint val="75000"/>
                  </a:prstClr>
                </a:solidFill>
              </a:rPr>
              <a:pPr>
                <a:defRPr/>
              </a:pPr>
              <a:t>4/22/2022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AF9CB8D-E57E-4E04-BA55-1E9FD7126DA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894707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301479B-6AF1-4EC0-A7AD-E591BC8BB870}" type="datetime1">
              <a:rPr lang="en-US">
                <a:solidFill>
                  <a:prstClr val="black">
                    <a:tint val="75000"/>
                  </a:prstClr>
                </a:solidFill>
              </a:rPr>
              <a:pPr>
                <a:defRPr/>
              </a:pPr>
              <a:t>4/22/2022</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1814ED7-BE2B-455F-997A-11684ADF1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0086065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FB40012-518F-485C-9BCB-F7DE0BF0ABF8}" type="datetime1">
              <a:rPr lang="en-US">
                <a:solidFill>
                  <a:prstClr val="black">
                    <a:tint val="75000"/>
                  </a:prstClr>
                </a:solidFill>
              </a:rPr>
              <a:pPr>
                <a:defRPr/>
              </a:pPr>
              <a:t>4/22/2022</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23DF803D-7AE8-46FF-ADA8-208A793394D9}"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232458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3C356B-9416-4296-BED7-464E3B56E635}" type="datetime1">
              <a:rPr lang="en-US">
                <a:solidFill>
                  <a:prstClr val="black">
                    <a:tint val="75000"/>
                  </a:prstClr>
                </a:solidFill>
              </a:rPr>
              <a:pPr>
                <a:defRPr/>
              </a:pPr>
              <a:t>4/22/2022</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E5A50D4-1716-4A0D-88A4-151E92CA9A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276306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115561D-3340-44CD-8AFC-16EAF5781AA8}" type="datetime1">
              <a:rPr lang="en-US">
                <a:solidFill>
                  <a:prstClr val="black">
                    <a:tint val="75000"/>
                  </a:prstClr>
                </a:solidFill>
              </a:rPr>
              <a:pPr>
                <a:defRPr/>
              </a:pPr>
              <a:t>4/22/2022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C3D69E9-717B-4984-923F-0C5F2BCF5CE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112127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948BC91-E345-4FBC-9670-066E81ED42FB}" type="datetime1">
              <a:rPr lang="en-US">
                <a:solidFill>
                  <a:prstClr val="black">
                    <a:tint val="75000"/>
                  </a:prstClr>
                </a:solidFill>
              </a:rPr>
              <a:pPr>
                <a:defRPr/>
              </a:pPr>
              <a:t>4/22/2022</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C54B400-AE1D-4C44-9C1C-87C9A16C4DAC}"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8639940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613AA93-7B43-4E19-8ED2-702B708A75C8}"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BE14D6D-71D5-4F12-BAF1-23B6D529721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8091727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50431AF-5A55-4E9A-BBCF-1C8C61AAD930}"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F0AE7F4-1A32-4F92-AC2F-6A68636F184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79145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a:t>Click to edit Master title style</a:t>
            </a:r>
          </a:p>
        </p:txBody>
      </p:sp>
      <p:sp>
        <p:nvSpPr>
          <p:cNvPr id="3" name="Content Placeholder 2"/>
          <p:cNvSpPr>
            <a:spLocks noGrp="1"/>
          </p:cNvSpPr>
          <p:nvPr>
            <p:ph sz="half" idx="1"/>
          </p:nvPr>
        </p:nvSpPr>
        <p:spPr>
          <a:xfrm>
            <a:off x="457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pPr>
              <a:defRPr/>
            </a:pPr>
            <a:r>
              <a:rPr lang="en-US"/>
              <a:t>DD MMM YY</a:t>
            </a:r>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3124200" y="6340475"/>
            <a:ext cx="2895600" cy="365125"/>
          </a:xfrm>
        </p:spPr>
        <p:txBody>
          <a:bodyPr/>
          <a:lstStyle>
            <a:lvl1pPr algn="ctr">
              <a:defRPr sz="1050" i="0"/>
            </a:lvl1pPr>
          </a:lstStyle>
          <a:p>
            <a:pPr>
              <a:defRPr/>
            </a:pPr>
            <a:br>
              <a:rPr lang="en-US"/>
            </a:br>
            <a:fld id="{34D9E665-C409-4500-89A2-A6319F7F4239}" type="slidenum">
              <a:rPr lang="en-US"/>
              <a:pPr>
                <a:defRPr/>
              </a:pPr>
              <a:t>‹#›</a:t>
            </a:fld>
            <a:endParaRPr lang="en-US"/>
          </a:p>
        </p:txBody>
      </p:sp>
    </p:spTree>
    <p:extLst>
      <p:ext uri="{BB962C8B-B14F-4D97-AF65-F5344CB8AC3E}">
        <p14:creationId xmlns:p14="http://schemas.microsoft.com/office/powerpoint/2010/main" val="4204835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593250783"/>
      </p:ext>
    </p:extLst>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4972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290842182"/>
      </p:ext>
    </p:extLst>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1409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965600"/>
      </p:ext>
    </p:extLst>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634836848"/>
      </p:ext>
    </p:extLst>
  </p:cSld>
  <p:clrMapOvr>
    <a:masterClrMapping/>
  </p:clrMapOvr>
  <p:hf hdr="0" ft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theme" Target="../theme/theme2.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2.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274638"/>
            <a:ext cx="7239000" cy="1143000"/>
          </a:xfrm>
          <a:prstGeom prst="rect">
            <a:avLst/>
          </a:prstGeom>
          <a:effectLst>
            <a:outerShdw blurRad="50800" dist="38100" algn="l" rotWithShape="0">
              <a:prstClr val="black">
                <a:alpha val="40000"/>
              </a:prstClr>
            </a:outerShdw>
          </a:effectLst>
        </p:spPr>
        <p:txBody>
          <a:bodyPr vert="horz" lIns="91440" tIns="45720" rIns="91440" bIns="45720" rtlCol="0" anchor="ctr">
            <a:normAutofit/>
          </a:bodyPr>
          <a:lstStyle/>
          <a:p>
            <a:r>
              <a:rPr lang="en-US" dirty="0"/>
              <a:t>Click to edit Master title style</a:t>
            </a:r>
          </a:p>
        </p:txBody>
      </p:sp>
      <p:sp>
        <p:nvSpPr>
          <p:cNvPr id="1027" name="Text Placeholder 2"/>
          <p:cNvSpPr>
            <a:spLocks noGrp="1"/>
          </p:cNvSpPr>
          <p:nvPr>
            <p:ph type="body" idx="1"/>
          </p:nvPr>
        </p:nvSpPr>
        <p:spPr bwMode="auto">
          <a:xfrm>
            <a:off x="457200" y="17224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First level</a:t>
            </a:r>
          </a:p>
          <a:p>
            <a:pPr lvl="1"/>
            <a:r>
              <a:rPr lang="en-US"/>
              <a:t>Second level</a:t>
            </a:r>
          </a:p>
          <a:p>
            <a:pPr lvl="3"/>
            <a:r>
              <a:rPr lang="en-US"/>
              <a:t>Third level</a:t>
            </a:r>
          </a:p>
          <a:p>
            <a:pPr lvl="4"/>
            <a:r>
              <a:rPr lang="en-US"/>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DD MMM YY</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505200" y="6324600"/>
            <a:ext cx="2133600" cy="365125"/>
          </a:xfrm>
          <a:prstGeom prst="rect">
            <a:avLst/>
          </a:prstGeom>
        </p:spPr>
        <p:txBody>
          <a:bodyPr vert="horz" lIns="91440" tIns="45720" rIns="91440" bIns="45720" rtlCol="0" anchor="ctr"/>
          <a:lstStyle>
            <a:lvl1pPr marL="0" marR="0" indent="0" algn="r" defTabSz="914400" rtl="0" eaLnBrk="1" fontAlgn="auto" latinLnBrk="0" hangingPunct="1">
              <a:lnSpc>
                <a:spcPct val="100000"/>
              </a:lnSpc>
              <a:spcBef>
                <a:spcPts val="0"/>
              </a:spcBef>
              <a:spcAft>
                <a:spcPts val="0"/>
              </a:spcAft>
              <a:buClrTx/>
              <a:buSzTx/>
              <a:buFontTx/>
              <a:buNone/>
              <a:tabLst/>
              <a:defRPr sz="1050" b="0" i="0">
                <a:solidFill>
                  <a:schemeClr val="tx1"/>
                </a:solidFill>
                <a:latin typeface="Arial" pitchFamily="34" charset="0"/>
                <a:cs typeface="Arial" pitchFamily="34" charset="0"/>
              </a:defRPr>
            </a:lvl1pPr>
          </a:lstStyle>
          <a:p>
            <a:pPr algn="ctr">
              <a:defRPr/>
            </a:pPr>
            <a:br>
              <a:rPr lang="en-US" i="1"/>
            </a:br>
            <a:endParaRPr lang="en-US" i="1"/>
          </a:p>
          <a:p>
            <a:pPr algn="ctr">
              <a:defRPr/>
            </a:pPr>
            <a:r>
              <a:rPr lang="en-US" i="1"/>
              <a:t>&lt;#&gt;</a:t>
            </a:r>
          </a:p>
          <a:p>
            <a:pPr>
              <a:defRPr/>
            </a:pPr>
            <a:endParaRPr lang="en-US" sz="1000"/>
          </a:p>
        </p:txBody>
      </p:sp>
      <p:sp>
        <p:nvSpPr>
          <p:cNvPr id="7" name="Rectangle 6"/>
          <p:cNvSpPr/>
          <p:nvPr/>
        </p:nvSpPr>
        <p:spPr>
          <a:xfrm>
            <a:off x="1447800" y="1524000"/>
            <a:ext cx="7239000" cy="46038"/>
          </a:xfrm>
          <a:prstGeom prst="rect">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pic>
        <p:nvPicPr>
          <p:cNvPr id="11266" name="Picture 2" descr="http://marinecorpsrecruit.com/wp-content/uploads/2010/11/marine-emblem.png"/>
          <p:cNvPicPr>
            <a:picLocks noChangeAspect="1" noChangeArrowheads="1"/>
          </p:cNvPicPr>
          <p:nvPr/>
        </p:nvPicPr>
        <p:blipFill>
          <a:blip r:embed="rId5"/>
          <a:srcRect/>
          <a:stretch>
            <a:fillRect/>
          </a:stretch>
        </p:blipFill>
        <p:spPr bwMode="auto">
          <a:xfrm>
            <a:off x="381000" y="381000"/>
            <a:ext cx="1003300" cy="1028700"/>
          </a:xfrm>
          <a:prstGeom prst="rect">
            <a:avLst/>
          </a:prstGeom>
          <a:ln>
            <a:noFill/>
          </a:ln>
          <a:effectLst>
            <a:outerShdw blurRad="292100" dist="139700" dir="2700000" algn="tl" rotWithShape="0">
              <a:srgbClr val="333333">
                <a:alpha val="65000"/>
              </a:srgbClr>
            </a:outerShdw>
          </a:effectLst>
        </p:spPr>
      </p:pic>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Lst>
  <p:hf hdr="0" ftr="0"/>
  <p:txStyles>
    <p:titleStyle>
      <a:lvl1pPr algn="ctr" rtl="0" eaLnBrk="0" fontAlgn="base" hangingPunct="0">
        <a:spcBef>
          <a:spcPct val="0"/>
        </a:spcBef>
        <a:spcAft>
          <a:spcPct val="0"/>
        </a:spcAft>
        <a:defRPr lang="en-US" sz="3600" b="1" kern="1200" dirty="0">
          <a:solidFill>
            <a:srgbClr val="000066"/>
          </a:solidFill>
          <a:latin typeface="Arial" pitchFamily="34" charset="0"/>
          <a:ea typeface="+mj-ea"/>
          <a:cs typeface="Arial" pitchFamily="34" charset="0"/>
        </a:defRPr>
      </a:lvl1pPr>
      <a:lvl2pPr algn="ctr" rtl="0" eaLnBrk="0" fontAlgn="base" hangingPunct="0">
        <a:spcBef>
          <a:spcPct val="0"/>
        </a:spcBef>
        <a:spcAft>
          <a:spcPct val="0"/>
        </a:spcAft>
        <a:defRPr sz="3600" b="1">
          <a:solidFill>
            <a:srgbClr val="000066"/>
          </a:solidFill>
          <a:latin typeface="Arial" charset="0"/>
          <a:cs typeface="Arial" charset="0"/>
        </a:defRPr>
      </a:lvl2pPr>
      <a:lvl3pPr algn="ctr" rtl="0" eaLnBrk="0" fontAlgn="base" hangingPunct="0">
        <a:spcBef>
          <a:spcPct val="0"/>
        </a:spcBef>
        <a:spcAft>
          <a:spcPct val="0"/>
        </a:spcAft>
        <a:defRPr sz="3600" b="1">
          <a:solidFill>
            <a:srgbClr val="000066"/>
          </a:solidFill>
          <a:latin typeface="Arial" charset="0"/>
          <a:cs typeface="Arial" charset="0"/>
        </a:defRPr>
      </a:lvl3pPr>
      <a:lvl4pPr algn="ctr" rtl="0" eaLnBrk="0" fontAlgn="base" hangingPunct="0">
        <a:spcBef>
          <a:spcPct val="0"/>
        </a:spcBef>
        <a:spcAft>
          <a:spcPct val="0"/>
        </a:spcAft>
        <a:defRPr sz="3600" b="1">
          <a:solidFill>
            <a:srgbClr val="000066"/>
          </a:solidFill>
          <a:latin typeface="Arial" charset="0"/>
          <a:cs typeface="Arial" charset="0"/>
        </a:defRPr>
      </a:lvl4pPr>
      <a:lvl5pPr algn="ctr" rtl="0" eaLnBrk="0" fontAlgn="base" hangingPunct="0">
        <a:spcBef>
          <a:spcPct val="0"/>
        </a:spcBef>
        <a:spcAft>
          <a:spcPct val="0"/>
        </a:spcAft>
        <a:defRPr sz="3600" b="1">
          <a:solidFill>
            <a:srgbClr val="000066"/>
          </a:solidFill>
          <a:latin typeface="Arial" charset="0"/>
          <a:cs typeface="Arial" charset="0"/>
        </a:defRPr>
      </a:lvl5pPr>
      <a:lvl6pPr marL="457200" algn="ctr" rtl="0" fontAlgn="base">
        <a:spcBef>
          <a:spcPct val="0"/>
        </a:spcBef>
        <a:spcAft>
          <a:spcPct val="0"/>
        </a:spcAft>
        <a:defRPr sz="3600" b="1">
          <a:solidFill>
            <a:srgbClr val="000066"/>
          </a:solidFill>
          <a:latin typeface="Arial" charset="0"/>
          <a:cs typeface="Arial" charset="0"/>
        </a:defRPr>
      </a:lvl6pPr>
      <a:lvl7pPr marL="914400" algn="ctr" rtl="0" fontAlgn="base">
        <a:spcBef>
          <a:spcPct val="0"/>
        </a:spcBef>
        <a:spcAft>
          <a:spcPct val="0"/>
        </a:spcAft>
        <a:defRPr sz="3600" b="1">
          <a:solidFill>
            <a:srgbClr val="000066"/>
          </a:solidFill>
          <a:latin typeface="Arial" charset="0"/>
          <a:cs typeface="Arial" charset="0"/>
        </a:defRPr>
      </a:lvl7pPr>
      <a:lvl8pPr marL="1371600" algn="ctr" rtl="0" fontAlgn="base">
        <a:spcBef>
          <a:spcPct val="0"/>
        </a:spcBef>
        <a:spcAft>
          <a:spcPct val="0"/>
        </a:spcAft>
        <a:defRPr sz="3600" b="1">
          <a:solidFill>
            <a:srgbClr val="000066"/>
          </a:solidFill>
          <a:latin typeface="Arial" charset="0"/>
          <a:cs typeface="Arial" charset="0"/>
        </a:defRPr>
      </a:lvl8pPr>
      <a:lvl9pPr marL="1828800" algn="ctr" rtl="0" fontAlgn="base">
        <a:spcBef>
          <a:spcPct val="0"/>
        </a:spcBef>
        <a:spcAft>
          <a:spcPct val="0"/>
        </a:spcAft>
        <a:defRPr sz="3600" b="1">
          <a:solidFill>
            <a:srgbClr val="000066"/>
          </a:solidFill>
          <a:latin typeface="Arial" charset="0"/>
          <a:cs typeface="Arial" charset="0"/>
        </a:defRPr>
      </a:lvl9pPr>
    </p:titleStyle>
    <p:bodyStyle>
      <a:lvl1pPr marL="457200" indent="-457200" algn="l" rtl="0" eaLnBrk="0" fontAlgn="base" hangingPunct="0">
        <a:spcBef>
          <a:spcPct val="20000"/>
        </a:spcBef>
        <a:spcAft>
          <a:spcPct val="0"/>
        </a:spcAft>
        <a:buFont typeface="Calibri" pitchFamily="34" charset="0"/>
        <a:buAutoNum type="arabicPeriod"/>
        <a:defRPr lang="en-US" sz="2400" b="1" kern="1200" dirty="0">
          <a:solidFill>
            <a:srgbClr val="000066"/>
          </a:solidFill>
          <a:latin typeface="Arial" pitchFamily="34" charset="0"/>
          <a:ea typeface="+mj-ea"/>
          <a:cs typeface="Arial" pitchFamily="34" charset="0"/>
        </a:defRPr>
      </a:lvl1pPr>
      <a:lvl2pPr marL="857250" indent="-4572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2pPr>
      <a:lvl3pPr marL="11430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4pPr>
      <a:lvl5pPr marL="20574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1600200" y="1447800"/>
            <a:ext cx="6781800" cy="0"/>
          </a:xfrm>
          <a:prstGeom prst="line">
            <a:avLst/>
          </a:prstGeom>
          <a:noFill/>
          <a:ln w="50800">
            <a:solidFill>
              <a:srgbClr val="FF0000"/>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4" r:id="rId14"/>
  </p:sldLayoutIdLst>
  <p:hf hdr="0" ft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4529013D-57E3-4853-84EC-9FEC2176102D}" type="datetime1">
              <a:rPr lang="en-US">
                <a:solidFill>
                  <a:prstClr val="black">
                    <a:tint val="75000"/>
                  </a:prstClr>
                </a:solidFill>
              </a:rPr>
              <a:pPr>
                <a:defRPr/>
              </a:pPr>
              <a:t>4/22/2022</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C22E8A80-80D3-4D4B-B50E-5CE6EFF5C923}" type="slidenum">
              <a:rPr lang="en-US">
                <a:solidFill>
                  <a:prstClr val="black">
                    <a:tint val="75000"/>
                  </a:prstClr>
                </a:solidFill>
              </a:rPr>
              <a:pPr>
                <a:defRPr/>
              </a:pPr>
              <a:t>‹#›</a:t>
            </a:fld>
            <a:endParaRPr lang="en-US" dirty="0">
              <a:solidFill>
                <a:prstClr val="black">
                  <a:tint val="75000"/>
                </a:prstClr>
              </a:solidFill>
            </a:endParaRPr>
          </a:p>
        </p:txBody>
      </p:sp>
      <p:pic>
        <p:nvPicPr>
          <p:cNvPr id="2055" name="Picture 9" descr="OfficerSeal"/>
          <p:cNvPicPr>
            <a:picLocks noChangeAspect="1" noChangeArrowheads="1"/>
          </p:cNvPicPr>
          <p:nvPr userDrawn="1"/>
        </p:nvPicPr>
        <p:blipFill>
          <a:blip r:embed="rId13" cstate="print"/>
          <a:srcRect/>
          <a:stretch>
            <a:fillRect/>
          </a:stretch>
        </p:blipFill>
        <p:spPr bwMode="auto">
          <a:xfrm>
            <a:off x="403225" y="98425"/>
            <a:ext cx="968375" cy="1196975"/>
          </a:xfrm>
          <a:prstGeom prst="rect">
            <a:avLst/>
          </a:prstGeom>
          <a:noFill/>
          <a:ln w="9525">
            <a:noFill/>
            <a:miter lim="800000"/>
            <a:headEnd/>
            <a:tailEnd/>
          </a:ln>
        </p:spPr>
      </p:pic>
      <p:sp>
        <p:nvSpPr>
          <p:cNvPr id="1034" name="Line 12"/>
          <p:cNvSpPr>
            <a:spLocks noChangeShapeType="1"/>
          </p:cNvSpPr>
          <p:nvPr userDrawn="1"/>
        </p:nvSpPr>
        <p:spPr bwMode="auto">
          <a:xfrm>
            <a:off x="1600200" y="1447800"/>
            <a:ext cx="6781800" cy="0"/>
          </a:xfrm>
          <a:prstGeom prst="line">
            <a:avLst/>
          </a:prstGeom>
          <a:noFill/>
          <a:ln w="50800">
            <a:solidFill>
              <a:srgbClr val="FF0000"/>
            </a:solidFill>
            <a:round/>
            <a:headEnd/>
            <a:tailEnd/>
          </a:ln>
        </p:spPr>
        <p:txBody>
          <a:bodyPr/>
          <a:lstStyle/>
          <a:p>
            <a:pPr>
              <a:defRPr/>
            </a:pPr>
            <a:endParaRPr lang="en-US">
              <a:solidFill>
                <a:prstClr val="black"/>
              </a:solidFill>
              <a:cs typeface="Arial" charset="0"/>
            </a:endParaRPr>
          </a:p>
        </p:txBody>
      </p:sp>
    </p:spTree>
    <p:extLst>
      <p:ext uri="{BB962C8B-B14F-4D97-AF65-F5344CB8AC3E}">
        <p14:creationId xmlns:p14="http://schemas.microsoft.com/office/powerpoint/2010/main" val="1360656519"/>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hyperlink" Target="https://www.opm.gov/retirement-services/fers-information/creditable-service/" TargetMode="External"/><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idco.dmdc.osd.mil/idco/locator"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opm.gov/policy-data-oversight/pay-leave/leave-administration/fact-sheets/disabled-veteran-leave"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ln>
            <a:noFill/>
          </a:ln>
          <a:effectLst/>
        </p:spPr>
        <p:txBody>
          <a:bodyPr/>
          <a:lstStyle/>
          <a:p>
            <a:pPr eaLnBrk="1" fontAlgn="auto" hangingPunct="1">
              <a:spcAft>
                <a:spcPts val="0"/>
              </a:spcAft>
              <a:defRPr/>
            </a:pPr>
            <a:r>
              <a:rPr kern="1200" dirty="0">
                <a:solidFill>
                  <a:schemeClr val="tx1"/>
                </a:solidFill>
                <a:latin typeface="Arial" pitchFamily="34" charset="0"/>
                <a:cs typeface="Arial" pitchFamily="34" charset="0"/>
              </a:rPr>
              <a:t>Recruitment</a:t>
            </a:r>
            <a:r>
              <a:rPr lang="en-US" kern="1200" dirty="0">
                <a:solidFill>
                  <a:schemeClr val="tx1"/>
                </a:solidFill>
                <a:latin typeface="Arial" pitchFamily="34" charset="0"/>
                <a:cs typeface="Arial" pitchFamily="34" charset="0"/>
              </a:rPr>
              <a:t>/Staffing</a:t>
            </a:r>
            <a:r>
              <a:rPr kern="1200" dirty="0">
                <a:solidFill>
                  <a:schemeClr val="tx1"/>
                </a:solidFill>
                <a:latin typeface="Arial" pitchFamily="34" charset="0"/>
                <a:cs typeface="Arial" pitchFamily="34" charset="0"/>
              </a:rPr>
              <a:t> </a:t>
            </a:r>
            <a:br>
              <a:rPr lang="en-US" kern="1200" dirty="0">
                <a:solidFill>
                  <a:schemeClr val="tx1"/>
                </a:solidFill>
                <a:latin typeface="Arial" pitchFamily="34" charset="0"/>
                <a:cs typeface="Arial" pitchFamily="34" charset="0"/>
              </a:rPr>
            </a:br>
            <a:r>
              <a:rPr kern="1200" dirty="0">
                <a:solidFill>
                  <a:schemeClr val="tx1"/>
                </a:solidFill>
                <a:latin typeface="Arial" pitchFamily="34" charset="0"/>
                <a:cs typeface="Arial" pitchFamily="34" charset="0"/>
              </a:rPr>
              <a:t>&amp; </a:t>
            </a:r>
            <a:br>
              <a:rPr lang="en-US" kern="1200" dirty="0">
                <a:solidFill>
                  <a:schemeClr val="tx1"/>
                </a:solidFill>
                <a:latin typeface="Arial" pitchFamily="34" charset="0"/>
                <a:cs typeface="Arial" pitchFamily="34" charset="0"/>
              </a:rPr>
            </a:br>
            <a:r>
              <a:rPr lang="en-US" kern="1200" dirty="0">
                <a:solidFill>
                  <a:schemeClr val="tx1"/>
                </a:solidFill>
                <a:latin typeface="Arial" pitchFamily="34" charset="0"/>
                <a:cs typeface="Arial" pitchFamily="34" charset="0"/>
              </a:rPr>
              <a:t>Classification</a:t>
            </a:r>
            <a:br>
              <a:rPr kern="1200" dirty="0">
                <a:solidFill>
                  <a:schemeClr val="tx1"/>
                </a:solidFill>
                <a:latin typeface="Arial" pitchFamily="34" charset="0"/>
                <a:cs typeface="Arial" pitchFamily="34" charset="0"/>
              </a:rPr>
            </a:br>
            <a:endParaRPr sz="2000" b="0" dirty="0">
              <a:solidFill>
                <a:schemeClr val="tx1"/>
              </a:solidFill>
              <a:latin typeface="Arial Narrow" panose="020B0606020202030204" pitchFamily="34" charset="0"/>
            </a:endParaRPr>
          </a:p>
        </p:txBody>
      </p:sp>
      <p:sp>
        <p:nvSpPr>
          <p:cNvPr id="4" name="Rectangle 3"/>
          <p:cNvSpPr/>
          <p:nvPr/>
        </p:nvSpPr>
        <p:spPr>
          <a:xfrm>
            <a:off x="1258784" y="993062"/>
            <a:ext cx="7386452" cy="369332"/>
          </a:xfrm>
          <a:prstGeom prst="rect">
            <a:avLst/>
          </a:prstGeom>
        </p:spPr>
        <p:txBody>
          <a:bodyPr wrap="square">
            <a:spAutoFit/>
          </a:bodyPr>
          <a:lstStyle/>
          <a:p>
            <a:r>
              <a:rPr lang="en-US" b="1" dirty="0"/>
              <a:t>Human Resources &amp; Organizational Management Branch (HROM)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764405" y="295729"/>
            <a:ext cx="628649" cy="767687"/>
          </a:xfrm>
        </p:spPr>
        <p:txBody>
          <a:bodyPr vert="horz" lIns="91440" tIns="45720" rIns="91440" bIns="45720" rtlCol="0" anchor="b">
            <a:normAutofit/>
          </a:bodyPr>
          <a:lstStyle/>
          <a:p>
            <a:pPr defTabSz="457200" eaLnBrk="1" hangingPunct="1">
              <a:defRPr/>
            </a:pPr>
            <a:fld id="{0EEBF982-175A-40F5-9793-1E9CD303FECA}" type="slidenum">
              <a:rPr lang="en-US" sz="2800" b="0" i="0" kern="1200" smtClean="0">
                <a:solidFill>
                  <a:srgbClr val="FFFFFF"/>
                </a:solidFill>
                <a:latin typeface="+mn-lt"/>
                <a:ea typeface="+mn-ea"/>
                <a:cs typeface="+mn-cs"/>
              </a:rPr>
              <a:t>10</a:t>
            </a:fld>
            <a:endParaRPr lang="en-US" sz="2800" b="0" i="0" kern="1200" dirty="0">
              <a:solidFill>
                <a:srgbClr val="FFFFFF"/>
              </a:solidFill>
              <a:latin typeface="+mn-lt"/>
              <a:ea typeface="+mn-ea"/>
              <a:cs typeface="+mn-cs"/>
            </a:endParaRPr>
          </a:p>
        </p:txBody>
      </p:sp>
      <p:sp>
        <p:nvSpPr>
          <p:cNvPr id="3" name="Text Box 12"/>
          <p:cNvSpPr txBox="1">
            <a:spLocks noChangeArrowheads="1"/>
          </p:cNvSpPr>
          <p:nvPr/>
        </p:nvSpPr>
        <p:spPr bwMode="auto">
          <a:xfrm>
            <a:off x="1676400" y="533400"/>
            <a:ext cx="6716654" cy="838201"/>
          </a:xfrm>
          <a:prstGeom prst="rect">
            <a:avLst/>
          </a:prstGeom>
        </p:spPr>
        <p:txBody>
          <a:bodyPr vert="horz" lIns="91440" tIns="45720" rIns="91440" bIns="45720" rtlCol="0" anchor="t">
            <a:noAutofit/>
          </a:bodyPr>
          <a:lstStyle/>
          <a:p>
            <a:pPr algn="r" defTabSz="457200" eaLnBrk="1" hangingPunct="1">
              <a:spcAft>
                <a:spcPts val="600"/>
              </a:spcAft>
            </a:pPr>
            <a:r>
              <a:rPr lang="en-US" sz="3500" b="0" i="0" kern="1200" dirty="0">
                <a:latin typeface="+mj-lt"/>
                <a:ea typeface="+mj-ea"/>
                <a:cs typeface="+mj-cs"/>
              </a:rPr>
              <a:t>Military Buyback/Post-56 Deposit</a:t>
            </a:r>
          </a:p>
        </p:txBody>
      </p:sp>
      <p:sp>
        <p:nvSpPr>
          <p:cNvPr id="4" name="Rectangle 3"/>
          <p:cNvSpPr txBox="1">
            <a:spLocks noChangeArrowheads="1"/>
          </p:cNvSpPr>
          <p:nvPr/>
        </p:nvSpPr>
        <p:spPr bwMode="auto">
          <a:xfrm>
            <a:off x="1447800" y="1828800"/>
            <a:ext cx="7543799" cy="4470821"/>
          </a:xfrm>
          <a:prstGeom prst="rect">
            <a:avLst/>
          </a:prstGeom>
        </p:spPr>
        <p:txBody>
          <a:bodyPr vert="horz" lIns="91440" tIns="45720" rIns="91440" bIns="45720" numCol="1" rtlCol="0" anchor="t" anchorCtr="0" compatLnSpc="1">
            <a:prstTxWarp prst="textNoShape">
              <a:avLst/>
            </a:prstTxWarp>
            <a:normAutofit/>
          </a:bodyPr>
          <a:lstStyle/>
          <a:p>
            <a:pPr marR="0" lvl="0" defTabSz="457200" eaLnBrk="1" fontAlgn="base" hangingPunct="1">
              <a:lnSpc>
                <a:spcPct val="90000"/>
              </a:lnSpc>
              <a:spcBef>
                <a:spcPts val="1000"/>
              </a:spcBef>
              <a:spcAft>
                <a:spcPts val="0"/>
              </a:spcAft>
              <a:buClr>
                <a:schemeClr val="bg2">
                  <a:lumMod val="40000"/>
                  <a:lumOff val="60000"/>
                </a:schemeClr>
              </a:buClr>
              <a:buSzPct val="80000"/>
              <a:tabLst/>
              <a:defRPr/>
            </a:pPr>
            <a:r>
              <a:rPr kumimoji="0" lang="en-US" sz="1500" u="none" strike="noStrike" cap="none" spc="0" normalizeH="0" baseline="0" noProof="0" dirty="0">
                <a:ln>
                  <a:noFill/>
                </a:ln>
                <a:uLnTx/>
                <a:uFillTx/>
                <a:latin typeface="+mn-lt"/>
                <a:ea typeface="+mj-ea"/>
                <a:cs typeface="+mj-cs"/>
              </a:rPr>
              <a:t>For honorable active duty Military</a:t>
            </a:r>
            <a:r>
              <a:rPr kumimoji="0" lang="en-US" sz="1500" u="none" strike="noStrike" cap="none" spc="0" normalizeH="0" noProof="0" dirty="0">
                <a:ln>
                  <a:noFill/>
                </a:ln>
                <a:uLnTx/>
                <a:uFillTx/>
                <a:latin typeface="+mn-lt"/>
                <a:ea typeface="+mj-ea"/>
                <a:cs typeface="+mj-cs"/>
              </a:rPr>
              <a:t> service on/after 01-01-1957</a:t>
            </a:r>
          </a:p>
          <a:p>
            <a:pPr marR="0" lvl="0" defTabSz="457200" eaLnBrk="1" fontAlgn="base" hangingPunct="1">
              <a:lnSpc>
                <a:spcPct val="90000"/>
              </a:lnSpc>
              <a:spcBef>
                <a:spcPts val="1000"/>
              </a:spcBef>
              <a:spcAft>
                <a:spcPts val="0"/>
              </a:spcAft>
              <a:buClr>
                <a:schemeClr val="bg2">
                  <a:lumMod val="40000"/>
                  <a:lumOff val="60000"/>
                </a:schemeClr>
              </a:buClr>
              <a:buSzPct val="80000"/>
              <a:tabLst/>
              <a:defRPr/>
            </a:pPr>
            <a:r>
              <a:rPr lang="en-US" sz="1500" dirty="0">
                <a:latin typeface="+mn-lt"/>
                <a:ea typeface="+mj-ea"/>
                <a:cs typeface="+mj-cs"/>
              </a:rPr>
              <a:t>Criteria for determining buyback eligibility and cost varies, dependent on:</a:t>
            </a:r>
          </a:p>
          <a:p>
            <a:pPr marL="342900" marR="0" lvl="0" indent="-342900" defTabSz="457200" eaLnBrk="1" fontAlgn="base" hangingPunct="1">
              <a:lnSpc>
                <a:spcPct val="90000"/>
              </a:lnSpc>
              <a:spcBef>
                <a:spcPts val="1000"/>
              </a:spcBef>
              <a:spcAft>
                <a:spcPts val="0"/>
              </a:spcAft>
              <a:buClr>
                <a:schemeClr val="bg2">
                  <a:lumMod val="40000"/>
                  <a:lumOff val="60000"/>
                </a:schemeClr>
              </a:buClr>
              <a:buSzPct val="80000"/>
              <a:buFont typeface="Wingdings 3" charset="2"/>
              <a:buChar char=""/>
              <a:tabLst/>
              <a:defRPr/>
            </a:pPr>
            <a:endParaRPr lang="en-US" sz="1500" dirty="0">
              <a:latin typeface="+mn-lt"/>
              <a:ea typeface="+mj-ea"/>
              <a:cs typeface="+mj-cs"/>
            </a:endParaRPr>
          </a:p>
          <a:p>
            <a:pPr lvl="1" defTabSz="457200" eaLnBrk="1" hangingPunct="1">
              <a:lnSpc>
                <a:spcPct val="90000"/>
              </a:lnSpc>
              <a:spcBef>
                <a:spcPts val="1000"/>
              </a:spcBef>
              <a:spcAft>
                <a:spcPts val="0"/>
              </a:spcAft>
              <a:buClr>
                <a:schemeClr val="bg2">
                  <a:lumMod val="40000"/>
                  <a:lumOff val="60000"/>
                </a:schemeClr>
              </a:buClr>
              <a:buSzPct val="80000"/>
              <a:defRPr/>
            </a:pPr>
            <a:r>
              <a:rPr lang="en-US" sz="1500" dirty="0">
                <a:latin typeface="+mn-lt"/>
                <a:ea typeface="+mj-ea"/>
                <a:cs typeface="+mj-cs"/>
              </a:rPr>
              <a:t>CSRS or FERS</a:t>
            </a:r>
          </a:p>
          <a:p>
            <a:pPr lvl="1" defTabSz="457200" eaLnBrk="1" hangingPunct="1">
              <a:lnSpc>
                <a:spcPct val="90000"/>
              </a:lnSpc>
              <a:spcBef>
                <a:spcPts val="1000"/>
              </a:spcBef>
              <a:spcAft>
                <a:spcPts val="0"/>
              </a:spcAft>
              <a:buClr>
                <a:schemeClr val="bg2">
                  <a:lumMod val="40000"/>
                  <a:lumOff val="60000"/>
                </a:schemeClr>
              </a:buClr>
              <a:buSzPct val="80000"/>
              <a:defRPr/>
            </a:pPr>
            <a:r>
              <a:rPr lang="en-US" sz="1500" baseline="0" dirty="0">
                <a:latin typeface="+mn-lt"/>
                <a:ea typeface="+mj-ea"/>
                <a:cs typeface="+mj-cs"/>
              </a:rPr>
              <a:t>Dates</a:t>
            </a:r>
            <a:r>
              <a:rPr lang="en-US" sz="1500" dirty="0">
                <a:latin typeface="+mn-lt"/>
                <a:ea typeface="+mj-ea"/>
                <a:cs typeface="+mj-cs"/>
              </a:rPr>
              <a:t> of Military service</a:t>
            </a:r>
          </a:p>
          <a:p>
            <a:pPr lvl="1" defTabSz="457200" eaLnBrk="1" hangingPunct="1">
              <a:lnSpc>
                <a:spcPct val="90000"/>
              </a:lnSpc>
              <a:spcBef>
                <a:spcPts val="1000"/>
              </a:spcBef>
              <a:spcAft>
                <a:spcPts val="0"/>
              </a:spcAft>
              <a:buClr>
                <a:schemeClr val="bg2">
                  <a:lumMod val="40000"/>
                  <a:lumOff val="60000"/>
                </a:schemeClr>
              </a:buClr>
              <a:buSzPct val="80000"/>
              <a:defRPr/>
            </a:pPr>
            <a:r>
              <a:rPr lang="en-US" sz="1500" baseline="0" dirty="0">
                <a:latin typeface="+mn-lt"/>
                <a:ea typeface="+mj-ea"/>
                <a:cs typeface="+mj-cs"/>
              </a:rPr>
              <a:t>Initial</a:t>
            </a:r>
            <a:r>
              <a:rPr lang="en-US" sz="1500" dirty="0">
                <a:latin typeface="+mn-lt"/>
                <a:ea typeface="+mj-ea"/>
                <a:cs typeface="+mj-cs"/>
              </a:rPr>
              <a:t> start date for Civil Service</a:t>
            </a:r>
            <a:endParaRPr lang="en-US" sz="1500" baseline="0" dirty="0">
              <a:latin typeface="+mn-lt"/>
              <a:ea typeface="+mj-ea"/>
              <a:cs typeface="+mj-cs"/>
            </a:endParaRPr>
          </a:p>
          <a:p>
            <a:pPr marL="342900" marR="0" lvl="0" indent="-342900" defTabSz="457200" eaLnBrk="1" fontAlgn="base" hangingPunct="1">
              <a:lnSpc>
                <a:spcPct val="90000"/>
              </a:lnSpc>
              <a:spcBef>
                <a:spcPts val="1000"/>
              </a:spcBef>
              <a:spcAft>
                <a:spcPts val="0"/>
              </a:spcAft>
              <a:buClr>
                <a:schemeClr val="bg2">
                  <a:lumMod val="40000"/>
                  <a:lumOff val="60000"/>
                </a:schemeClr>
              </a:buClr>
              <a:buSzPct val="80000"/>
              <a:buFont typeface="Wingdings 3" charset="2"/>
              <a:buChar char=""/>
              <a:tabLst/>
              <a:defRPr/>
            </a:pPr>
            <a:endParaRPr kumimoji="0" lang="en-US" sz="1500" u="none" strike="noStrike" cap="none" spc="0" normalizeH="0" baseline="0" noProof="0" dirty="0">
              <a:ln>
                <a:noFill/>
              </a:ln>
              <a:uLnTx/>
              <a:uFillTx/>
              <a:latin typeface="+mn-lt"/>
              <a:ea typeface="+mj-ea"/>
              <a:cs typeface="+mj-cs"/>
            </a:endParaRPr>
          </a:p>
          <a:p>
            <a:pPr marR="0" lvl="0" defTabSz="457200" eaLnBrk="1" fontAlgn="base" hangingPunct="1">
              <a:lnSpc>
                <a:spcPct val="90000"/>
              </a:lnSpc>
              <a:spcBef>
                <a:spcPts val="1000"/>
              </a:spcBef>
              <a:spcAft>
                <a:spcPts val="0"/>
              </a:spcAft>
              <a:buClr>
                <a:schemeClr val="bg2">
                  <a:lumMod val="40000"/>
                  <a:lumOff val="60000"/>
                </a:schemeClr>
              </a:buClr>
              <a:buSzPct val="80000"/>
              <a:tabLst/>
              <a:defRPr/>
            </a:pPr>
            <a:r>
              <a:rPr kumimoji="0" lang="en-US" sz="1500" u="none" strike="noStrike" cap="none" spc="0" normalizeH="0" baseline="0" noProof="0" dirty="0">
                <a:ln>
                  <a:noFill/>
                </a:ln>
                <a:uLnTx/>
                <a:uFillTx/>
                <a:latin typeface="+mn-lt"/>
                <a:ea typeface="+mj-ea"/>
                <a:cs typeface="+mj-cs"/>
              </a:rPr>
              <a:t>The</a:t>
            </a:r>
            <a:r>
              <a:rPr kumimoji="0" lang="en-US" sz="1500" u="none" strike="noStrike" cap="none" spc="0" normalizeH="0" noProof="0" dirty="0">
                <a:ln>
                  <a:noFill/>
                </a:ln>
                <a:uLnTx/>
                <a:uFillTx/>
                <a:latin typeface="+mn-lt"/>
                <a:ea typeface="+mj-ea"/>
                <a:cs typeface="+mj-cs"/>
              </a:rPr>
              <a:t> deposit must be paid in full prior to your date of retirement or separation</a:t>
            </a:r>
          </a:p>
          <a:p>
            <a:pPr marR="0" lvl="0" defTabSz="457200" eaLnBrk="1" fontAlgn="base" hangingPunct="1">
              <a:lnSpc>
                <a:spcPct val="90000"/>
              </a:lnSpc>
              <a:spcBef>
                <a:spcPts val="1000"/>
              </a:spcBef>
              <a:spcAft>
                <a:spcPts val="0"/>
              </a:spcAft>
              <a:buClr>
                <a:schemeClr val="bg2">
                  <a:lumMod val="40000"/>
                  <a:lumOff val="60000"/>
                </a:schemeClr>
              </a:buClr>
              <a:buSzPct val="80000"/>
              <a:tabLst/>
              <a:defRPr/>
            </a:pPr>
            <a:r>
              <a:rPr lang="en-US" sz="1500" dirty="0">
                <a:latin typeface="+mn-lt"/>
                <a:ea typeface="+mj-ea"/>
                <a:cs typeface="+mj-cs"/>
              </a:rPr>
              <a:t>Must submit the Estimated Earnings During Military Service form (RI 20-97) and DD 214</a:t>
            </a:r>
            <a:endParaRPr kumimoji="0" lang="en-US" sz="1500" u="none" strike="noStrike" cap="none" spc="0" normalizeH="0" noProof="0" dirty="0">
              <a:ln>
                <a:noFill/>
              </a:ln>
              <a:uLnTx/>
              <a:uFillTx/>
              <a:latin typeface="+mn-lt"/>
              <a:ea typeface="+mj-ea"/>
              <a:cs typeface="+mj-cs"/>
            </a:endParaRPr>
          </a:p>
          <a:p>
            <a:pPr defTabSz="457200">
              <a:lnSpc>
                <a:spcPct val="90000"/>
              </a:lnSpc>
              <a:spcBef>
                <a:spcPts val="1000"/>
              </a:spcBef>
              <a:spcAft>
                <a:spcPts val="0"/>
              </a:spcAft>
              <a:buClr>
                <a:schemeClr val="bg2">
                  <a:lumMod val="40000"/>
                  <a:lumOff val="60000"/>
                </a:schemeClr>
              </a:buClr>
              <a:buSzPct val="80000"/>
              <a:defRPr/>
            </a:pPr>
            <a:r>
              <a:rPr kumimoji="0" lang="en-US" sz="1500" u="none" strike="noStrike" cap="none" spc="0" normalizeH="0" baseline="0" noProof="0" dirty="0">
                <a:ln>
                  <a:noFill/>
                </a:ln>
                <a:uLnTx/>
                <a:uFillTx/>
                <a:latin typeface="+mn-lt"/>
                <a:ea typeface="+mj-ea"/>
                <a:cs typeface="+mj-cs"/>
              </a:rPr>
              <a:t>The </a:t>
            </a:r>
            <a:r>
              <a:rPr lang="en-US" sz="1500" dirty="0">
                <a:latin typeface="+mn-lt"/>
                <a:ea typeface="+mj-ea"/>
                <a:cs typeface="+mj-cs"/>
              </a:rPr>
              <a:t>OPM website</a:t>
            </a:r>
            <a:r>
              <a:rPr kumimoji="0" lang="en-US" sz="1500" u="none" strike="noStrike" cap="none" spc="0" normalizeH="0" baseline="0" noProof="0" dirty="0">
                <a:ln>
                  <a:noFill/>
                </a:ln>
                <a:uLnTx/>
                <a:uFillTx/>
                <a:latin typeface="+mn-lt"/>
                <a:ea typeface="+mj-ea"/>
                <a:cs typeface="+mj-cs"/>
              </a:rPr>
              <a:t> </a:t>
            </a:r>
            <a:r>
              <a:rPr lang="en-US" sz="1500" dirty="0">
                <a:latin typeface="+mn-lt"/>
                <a:ea typeface="+mj-ea"/>
                <a:cs typeface="+mj-cs"/>
              </a:rPr>
              <a:t>has additional information:</a:t>
            </a:r>
          </a:p>
          <a:p>
            <a:pPr marL="342900" lvl="0" indent="-342900" defTabSz="457200" eaLnBrk="1" hangingPunct="1">
              <a:lnSpc>
                <a:spcPct val="90000"/>
              </a:lnSpc>
              <a:spcBef>
                <a:spcPts val="1000"/>
              </a:spcBef>
              <a:spcAft>
                <a:spcPts val="0"/>
              </a:spcAft>
              <a:buClr>
                <a:schemeClr val="bg2">
                  <a:lumMod val="40000"/>
                  <a:lumOff val="60000"/>
                </a:schemeClr>
              </a:buClr>
              <a:buSzPct val="80000"/>
              <a:buFont typeface="Wingdings 3" charset="2"/>
              <a:buChar char=""/>
              <a:defRPr/>
            </a:pPr>
            <a:endParaRPr lang="en-US" sz="1500" dirty="0">
              <a:latin typeface="+mn-lt"/>
              <a:ea typeface="+mj-ea"/>
              <a:cs typeface="+mj-cs"/>
            </a:endParaRPr>
          </a:p>
          <a:p>
            <a:pPr lvl="0" defTabSz="457200" eaLnBrk="1" hangingPunct="1">
              <a:lnSpc>
                <a:spcPct val="90000"/>
              </a:lnSpc>
              <a:spcBef>
                <a:spcPts val="1000"/>
              </a:spcBef>
              <a:spcAft>
                <a:spcPts val="0"/>
              </a:spcAft>
              <a:buClr>
                <a:schemeClr val="bg2">
                  <a:lumMod val="40000"/>
                  <a:lumOff val="60000"/>
                </a:schemeClr>
              </a:buClr>
              <a:buSzPct val="80000"/>
              <a:defRPr/>
            </a:pPr>
            <a:r>
              <a:rPr lang="en-US" sz="1600" dirty="0">
                <a:latin typeface="+mj-lt"/>
                <a:ea typeface="+mj-ea"/>
                <a:cs typeface="+mj-cs"/>
                <a:hlinkClick r:id="rId3"/>
              </a:rPr>
              <a:t>https://www.opm.gov/retirement-services/fers-information/creditable-service/</a:t>
            </a:r>
            <a:r>
              <a:rPr lang="en-US" sz="1600" dirty="0">
                <a:latin typeface="+mj-lt"/>
                <a:ea typeface="+mj-ea"/>
                <a:cs typeface="+mj-cs"/>
              </a:rPr>
              <a:t> </a:t>
            </a:r>
            <a:endParaRPr kumimoji="0" lang="en-US" sz="1600" u="none" strike="noStrike" cap="none" spc="0" normalizeH="0" baseline="0" noProof="0" dirty="0">
              <a:ln>
                <a:noFill/>
              </a:ln>
              <a:uLnTx/>
              <a:uFillTx/>
              <a:latin typeface="+mj-lt"/>
              <a:ea typeface="+mj-ea"/>
              <a:cs typeface="+mj-cs"/>
            </a:endParaRPr>
          </a:p>
          <a:p>
            <a:pPr marL="342900" indent="-342900" defTabSz="457200" eaLnBrk="1" hangingPunct="1">
              <a:lnSpc>
                <a:spcPct val="90000"/>
              </a:lnSpc>
              <a:spcBef>
                <a:spcPts val="1000"/>
              </a:spcBef>
              <a:spcAft>
                <a:spcPts val="0"/>
              </a:spcAft>
              <a:buClr>
                <a:schemeClr val="bg2">
                  <a:lumMod val="40000"/>
                  <a:lumOff val="60000"/>
                </a:schemeClr>
              </a:buClr>
              <a:buSzPct val="80000"/>
              <a:buFont typeface="Wingdings 3" charset="2"/>
              <a:buChar char=""/>
              <a:defRPr/>
            </a:pPr>
            <a:endParaRPr kumimoji="0" lang="en-US" sz="1600" u="none" strike="noStrike" cap="none" spc="0" normalizeH="0" baseline="0" noProof="0" dirty="0">
              <a:ln>
                <a:noFill/>
              </a:ln>
              <a:effectLst>
                <a:outerShdw blurRad="38100" dist="38100" dir="2700000" algn="tl">
                  <a:srgbClr val="000000"/>
                </a:outerShdw>
              </a:effectLst>
              <a:uLnTx/>
              <a:uFillTx/>
              <a:latin typeface="+mj-lt"/>
              <a:ea typeface="+mj-ea"/>
              <a:cs typeface="+mj-cs"/>
            </a:endParaRPr>
          </a:p>
          <a:p>
            <a:pPr marL="342900" marR="0" lvl="0" indent="-342900" defTabSz="457200" eaLnBrk="1" fontAlgn="base" hangingPunct="1">
              <a:lnSpc>
                <a:spcPct val="90000"/>
              </a:lnSpc>
              <a:spcBef>
                <a:spcPts val="1000"/>
              </a:spcBef>
              <a:spcAft>
                <a:spcPts val="0"/>
              </a:spcAft>
              <a:buClr>
                <a:schemeClr val="bg2">
                  <a:lumMod val="40000"/>
                  <a:lumOff val="60000"/>
                </a:schemeClr>
              </a:buClr>
              <a:buSzPct val="80000"/>
              <a:buFont typeface="Wingdings 3" charset="2"/>
              <a:buChar char=""/>
              <a:tabLst/>
              <a:defRPr/>
            </a:pPr>
            <a:endParaRPr kumimoji="0" lang="en-US" sz="1100" u="none" strike="noStrike" cap="none" spc="0" normalizeH="0" baseline="0" noProof="0" dirty="0">
              <a:ln>
                <a:noFill/>
              </a:ln>
              <a:effectLst>
                <a:outerShdw blurRad="38100" dist="38100" dir="2700000" algn="tl">
                  <a:srgbClr val="000000"/>
                </a:outerShdw>
              </a:effectLst>
              <a:uLnTx/>
              <a:uFillTx/>
              <a:latin typeface="+mj-lt"/>
              <a:ea typeface="+mj-ea"/>
              <a:cs typeface="+mj-cs"/>
            </a:endParaRPr>
          </a:p>
          <a:p>
            <a:pPr marL="342900" marR="0" lvl="0" indent="-342900" defTabSz="457200" eaLnBrk="1" fontAlgn="base" hangingPunct="1">
              <a:lnSpc>
                <a:spcPct val="90000"/>
              </a:lnSpc>
              <a:spcBef>
                <a:spcPts val="1000"/>
              </a:spcBef>
              <a:spcAft>
                <a:spcPts val="0"/>
              </a:spcAft>
              <a:buClr>
                <a:schemeClr val="bg2">
                  <a:lumMod val="40000"/>
                  <a:lumOff val="60000"/>
                </a:schemeClr>
              </a:buClr>
              <a:buSzPct val="80000"/>
              <a:buFont typeface="Wingdings 3" charset="2"/>
              <a:buChar char=""/>
              <a:tabLst/>
              <a:defRPr/>
            </a:pPr>
            <a:endParaRPr kumimoji="0" lang="en-US" sz="1100" u="none" strike="noStrike" cap="none" spc="0" normalizeH="0" baseline="0" noProof="0" dirty="0">
              <a:ln>
                <a:noFill/>
              </a:ln>
              <a:effectLst>
                <a:outerShdw blurRad="38100" dist="38100" dir="2700000" algn="tl">
                  <a:srgbClr val="000000"/>
                </a:outerShdw>
              </a:effectLst>
              <a:uLnTx/>
              <a:uFillTx/>
              <a:latin typeface="+mj-lt"/>
              <a:ea typeface="+mj-ea"/>
              <a:cs typeface="+mj-cs"/>
            </a:endParaRPr>
          </a:p>
          <a:p>
            <a:pPr marL="342900" marR="0" lvl="0" indent="-342900" defTabSz="457200" eaLnBrk="1" fontAlgn="base" hangingPunct="1">
              <a:lnSpc>
                <a:spcPct val="90000"/>
              </a:lnSpc>
              <a:spcBef>
                <a:spcPts val="1000"/>
              </a:spcBef>
              <a:spcAft>
                <a:spcPts val="0"/>
              </a:spcAft>
              <a:buClr>
                <a:schemeClr val="bg2">
                  <a:lumMod val="40000"/>
                  <a:lumOff val="60000"/>
                </a:schemeClr>
              </a:buClr>
              <a:buSzPct val="80000"/>
              <a:buFont typeface="Wingdings 3" charset="2"/>
              <a:buChar char=""/>
              <a:tabLst/>
              <a:defRPr/>
            </a:pPr>
            <a:endParaRPr kumimoji="0" lang="en-US" sz="1100" u="none" strike="noStrike" cap="none" spc="0" normalizeH="0" baseline="0" noProof="0" dirty="0">
              <a:ln>
                <a:noFill/>
              </a:ln>
              <a:effectLst>
                <a:outerShdw blurRad="38100" dist="38100" dir="2700000" algn="tl">
                  <a:srgbClr val="000000"/>
                </a:outerShdw>
              </a:effectLst>
              <a:uLnTx/>
              <a:uFillTx/>
              <a:latin typeface="+mj-lt"/>
              <a:ea typeface="+mj-ea"/>
              <a:cs typeface="+mj-cs"/>
            </a:endParaRPr>
          </a:p>
        </p:txBody>
      </p:sp>
    </p:spTree>
    <p:extLst>
      <p:ext uri="{BB962C8B-B14F-4D97-AF65-F5344CB8AC3E}">
        <p14:creationId xmlns:p14="http://schemas.microsoft.com/office/powerpoint/2010/main" val="1773600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sz="4000" dirty="0"/>
              <a:t>Systems</a:t>
            </a:r>
          </a:p>
        </p:txBody>
      </p:sp>
      <p:sp>
        <p:nvSpPr>
          <p:cNvPr id="3" name="Content Placeholder 2"/>
          <p:cNvSpPr>
            <a:spLocks noGrp="1"/>
          </p:cNvSpPr>
          <p:nvPr>
            <p:ph sz="half" idx="1"/>
          </p:nvPr>
        </p:nvSpPr>
        <p:spPr>
          <a:xfrm>
            <a:off x="1295400" y="1752600"/>
            <a:ext cx="7086600" cy="4144963"/>
          </a:xfrm>
        </p:spPr>
        <p:txBody>
          <a:bodyPr/>
          <a:lstStyle/>
          <a:p>
            <a:pPr marL="0" indent="0">
              <a:buNone/>
            </a:pPr>
            <a:r>
              <a:rPr lang="en-US" dirty="0"/>
              <a:t>eOPF – Electronic Official Personnel Folder</a:t>
            </a:r>
          </a:p>
          <a:p>
            <a:pPr marL="0" indent="0">
              <a:buNone/>
            </a:pPr>
            <a:r>
              <a:rPr lang="en-US" dirty="0">
                <a:solidFill>
                  <a:schemeClr val="tx1"/>
                </a:solidFill>
              </a:rPr>
              <a:t>MyBiz – Employment Verification</a:t>
            </a:r>
          </a:p>
        </p:txBody>
      </p:sp>
    </p:spTree>
    <p:extLst>
      <p:ext uri="{BB962C8B-B14F-4D97-AF65-F5344CB8AC3E}">
        <p14:creationId xmlns:p14="http://schemas.microsoft.com/office/powerpoint/2010/main" val="2911889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706562"/>
          </a:xfrm>
        </p:spPr>
        <p:txBody>
          <a:bodyPr/>
          <a:lstStyle/>
          <a:p>
            <a:pPr>
              <a:defRPr/>
            </a:pPr>
            <a:r>
              <a:rPr lang="en-US" sz="4000" dirty="0">
                <a:solidFill>
                  <a:schemeClr val="tx1"/>
                </a:solidFill>
              </a:rPr>
              <a:t>    </a:t>
            </a:r>
            <a:r>
              <a:rPr sz="4000" dirty="0">
                <a:solidFill>
                  <a:schemeClr val="tx1"/>
                </a:solidFill>
              </a:rPr>
              <a:t>C</a:t>
            </a:r>
            <a:r>
              <a:rPr lang="en-US" sz="4000" dirty="0">
                <a:solidFill>
                  <a:schemeClr val="tx1"/>
                </a:solidFill>
              </a:rPr>
              <a:t>ommon Access</a:t>
            </a:r>
            <a:r>
              <a:rPr sz="4000" dirty="0">
                <a:solidFill>
                  <a:schemeClr val="tx1"/>
                </a:solidFill>
              </a:rPr>
              <a:t> Card</a:t>
            </a:r>
            <a:r>
              <a:rPr lang="en-US" sz="4000" dirty="0">
                <a:solidFill>
                  <a:schemeClr val="tx1"/>
                </a:solidFill>
              </a:rPr>
              <a:t> (CAC)</a:t>
            </a:r>
            <a:br>
              <a:rPr lang="en-US" sz="4000" dirty="0">
                <a:solidFill>
                  <a:schemeClr val="tx1"/>
                </a:solidFill>
              </a:rPr>
            </a:br>
            <a:r>
              <a:rPr lang="en-US" sz="4000" dirty="0">
                <a:solidFill>
                  <a:schemeClr val="tx1"/>
                </a:solidFill>
              </a:rPr>
              <a:t> and </a:t>
            </a:r>
            <a:r>
              <a:rPr sz="4000" dirty="0">
                <a:solidFill>
                  <a:schemeClr val="tx1"/>
                </a:solidFill>
              </a:rPr>
              <a:t>Building Badge</a:t>
            </a:r>
            <a:br>
              <a:rPr lang="en-US" sz="4000" dirty="0">
                <a:solidFill>
                  <a:schemeClr val="tx1"/>
                </a:solidFill>
              </a:rPr>
            </a:br>
            <a:br>
              <a:rPr lang="en-US" sz="4000" dirty="0">
                <a:solidFill>
                  <a:schemeClr val="tx1"/>
                </a:solidFill>
              </a:rPr>
            </a:br>
            <a:endParaRPr sz="4000" dirty="0">
              <a:solidFill>
                <a:schemeClr val="tx1"/>
              </a:solidFill>
            </a:endParaRPr>
          </a:p>
        </p:txBody>
      </p:sp>
      <p:sp>
        <p:nvSpPr>
          <p:cNvPr id="13315" name="Content Placeholder 2"/>
          <p:cNvSpPr>
            <a:spLocks noGrp="1"/>
          </p:cNvSpPr>
          <p:nvPr>
            <p:ph sz="half" idx="1"/>
          </p:nvPr>
        </p:nvSpPr>
        <p:spPr>
          <a:xfrm>
            <a:off x="381000" y="1752600"/>
            <a:ext cx="8458200" cy="4953000"/>
          </a:xfrm>
        </p:spPr>
        <p:txBody>
          <a:bodyPr/>
          <a:lstStyle/>
          <a:p>
            <a:pPr marL="0" indent="0">
              <a:buClr>
                <a:srgbClr val="FF0000"/>
              </a:buClr>
              <a:buFont typeface="Arial" charset="0"/>
              <a:buNone/>
            </a:pPr>
            <a:endParaRPr lang="en-US" dirty="0">
              <a:solidFill>
                <a:schemeClr val="tx1"/>
              </a:solidFill>
              <a:latin typeface="Arial" panose="020B0604020202020204" pitchFamily="34" charset="0"/>
              <a:cs typeface="Arial" panose="020B0604020202020204" pitchFamily="34" charset="0"/>
            </a:endParaRPr>
          </a:p>
          <a:p>
            <a:pPr marL="0" indent="0">
              <a:buClr>
                <a:srgbClr val="FF0000"/>
              </a:buClr>
              <a:buNone/>
            </a:pPr>
            <a:r>
              <a:rPr lang="en-US" dirty="0">
                <a:solidFill>
                  <a:schemeClr val="tx1"/>
                </a:solidFill>
                <a:latin typeface="Arial" panose="020B0604020202020204" pitchFamily="34" charset="0"/>
                <a:cs typeface="Arial" panose="020B0604020202020204" pitchFamily="34" charset="0"/>
              </a:rPr>
              <a:t>What are these?  </a:t>
            </a:r>
          </a:p>
          <a:p>
            <a:pPr marL="0" indent="0">
              <a:buClr>
                <a:srgbClr val="FF0000"/>
              </a:buClr>
              <a:buNone/>
            </a:pPr>
            <a:r>
              <a:rPr lang="en-US" dirty="0">
                <a:solidFill>
                  <a:schemeClr val="tx1"/>
                </a:solidFill>
                <a:latin typeface="Arial" panose="020B0604020202020204" pitchFamily="34" charset="0"/>
                <a:cs typeface="Arial" panose="020B0604020202020204" pitchFamily="34" charset="0"/>
              </a:rPr>
              <a:t>How are they different?</a:t>
            </a:r>
          </a:p>
          <a:p>
            <a:pPr marL="0" indent="0">
              <a:buClr>
                <a:srgbClr val="FF0000"/>
              </a:buClr>
              <a:buNone/>
            </a:pPr>
            <a:r>
              <a:rPr lang="en-US" dirty="0">
                <a:solidFill>
                  <a:schemeClr val="tx1"/>
                </a:solidFill>
                <a:latin typeface="Arial" panose="020B0604020202020204" pitchFamily="34" charset="0"/>
                <a:cs typeface="Arial" panose="020B0604020202020204" pitchFamily="34" charset="0"/>
              </a:rPr>
              <a:t>Do I need both?</a:t>
            </a:r>
          </a:p>
          <a:p>
            <a:pPr marL="0" indent="0">
              <a:buClr>
                <a:srgbClr val="FF0000"/>
              </a:buClr>
              <a:buNone/>
            </a:pPr>
            <a:r>
              <a:rPr lang="en-US" dirty="0">
                <a:solidFill>
                  <a:schemeClr val="tx1"/>
                </a:solidFill>
                <a:latin typeface="Arial" panose="020B0604020202020204" pitchFamily="34" charset="0"/>
                <a:cs typeface="Arial" panose="020B0604020202020204" pitchFamily="34" charset="0"/>
              </a:rPr>
              <a:t>How do I get these?</a:t>
            </a:r>
          </a:p>
          <a:p>
            <a:pPr>
              <a:buClr>
                <a:srgbClr val="FF0000"/>
              </a:buClr>
            </a:pPr>
            <a:endParaRPr lang="en-US" dirty="0">
              <a:solidFill>
                <a:schemeClr val="tx1"/>
              </a:solidFill>
              <a:latin typeface="Arial" panose="020B0604020202020204" pitchFamily="34" charset="0"/>
              <a:cs typeface="Arial" panose="020B0604020202020204" pitchFamily="34" charset="0"/>
            </a:endParaRPr>
          </a:p>
          <a:p>
            <a:pPr marL="0" indent="0" algn="ctr">
              <a:buClr>
                <a:srgbClr val="FF0000"/>
              </a:buClr>
              <a:buNone/>
            </a:pPr>
            <a:r>
              <a:rPr lang="en-US" dirty="0">
                <a:solidFill>
                  <a:schemeClr val="tx1"/>
                </a:solidFill>
                <a:latin typeface="Arial" panose="020B0604020202020204" pitchFamily="34" charset="0"/>
                <a:cs typeface="Arial" panose="020B0604020202020204" pitchFamily="34" charset="0"/>
              </a:rPr>
              <a:t>ID CARD Office Locator        </a:t>
            </a:r>
            <a:r>
              <a:rPr lang="en-US" dirty="0">
                <a:solidFill>
                  <a:schemeClr val="tx1"/>
                </a:solidFill>
                <a:latin typeface="Arial" panose="020B0604020202020204" pitchFamily="34" charset="0"/>
                <a:cs typeface="Arial" panose="020B0604020202020204" pitchFamily="34" charset="0"/>
                <a:hlinkClick r:id="rId3"/>
              </a:rPr>
              <a:t>https://idco.dmdc.osd.mil/idco/locator</a:t>
            </a:r>
            <a:r>
              <a:rPr lang="en-US" dirty="0">
                <a:solidFill>
                  <a:schemeClr val="tx1"/>
                </a:solidFill>
                <a:latin typeface="Arial" panose="020B0604020202020204" pitchFamily="34" charset="0"/>
                <a:cs typeface="Arial" panose="020B0604020202020204" pitchFamily="34" charset="0"/>
              </a:rPr>
              <a:t> </a:t>
            </a:r>
          </a:p>
          <a:p>
            <a:pPr>
              <a:buClr>
                <a:srgbClr val="FF0000"/>
              </a:buClr>
            </a:pPr>
            <a:endParaRPr lang="en-US" b="0"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a:t>Contact Information</a:t>
            </a:r>
          </a:p>
        </p:txBody>
      </p:sp>
      <p:sp>
        <p:nvSpPr>
          <p:cNvPr id="6" name="TextBox 5"/>
          <p:cNvSpPr txBox="1"/>
          <p:nvPr/>
        </p:nvSpPr>
        <p:spPr>
          <a:xfrm>
            <a:off x="609600" y="1524000"/>
            <a:ext cx="8305800" cy="6001643"/>
          </a:xfrm>
          <a:prstGeom prst="rect">
            <a:avLst/>
          </a:prstGeom>
          <a:noFill/>
        </p:spPr>
        <p:txBody>
          <a:bodyPr wrap="square">
            <a:spAutoFit/>
          </a:bodyPr>
          <a:lstStyle/>
          <a:p>
            <a:pPr>
              <a:defRPr/>
            </a:pPr>
            <a:r>
              <a:rPr lang="en-US" sz="2400" b="1" dirty="0">
                <a:solidFill>
                  <a:prstClr val="black"/>
                </a:solidFill>
                <a:latin typeface="Arial" panose="020B0604020202020204" pitchFamily="34" charset="0"/>
                <a:cs typeface="Arial" panose="020B0604020202020204" pitchFamily="34" charset="0"/>
              </a:rPr>
              <a:t>Your 1</a:t>
            </a:r>
            <a:r>
              <a:rPr lang="en-US" sz="2400" b="1" baseline="30000" dirty="0">
                <a:solidFill>
                  <a:prstClr val="black"/>
                </a:solidFill>
                <a:latin typeface="Arial" panose="020B0604020202020204" pitchFamily="34" charset="0"/>
                <a:cs typeface="Arial" panose="020B0604020202020204" pitchFamily="34" charset="0"/>
              </a:rPr>
              <a:t>st</a:t>
            </a:r>
            <a:r>
              <a:rPr lang="en-US" sz="2400" b="1" dirty="0">
                <a:solidFill>
                  <a:prstClr val="black"/>
                </a:solidFill>
                <a:latin typeface="Arial" panose="020B0604020202020204" pitchFamily="34" charset="0"/>
                <a:cs typeface="Arial" panose="020B0604020202020204" pitchFamily="34" charset="0"/>
              </a:rPr>
              <a:t> 90 Days </a:t>
            </a:r>
            <a:r>
              <a:rPr lang="en-US" sz="2400" dirty="0">
                <a:solidFill>
                  <a:prstClr val="black"/>
                </a:solidFill>
                <a:latin typeface="Arial" panose="020B0604020202020204" pitchFamily="34" charset="0"/>
                <a:cs typeface="Arial" panose="020B0604020202020204" pitchFamily="34" charset="0"/>
              </a:rPr>
              <a:t>– Contact the individual that provided you with your reporting instructions.</a:t>
            </a:r>
          </a:p>
          <a:p>
            <a:pPr>
              <a:defRPr/>
            </a:pPr>
            <a:endParaRPr lang="en-US" sz="2400" b="1" dirty="0">
              <a:solidFill>
                <a:prstClr val="black"/>
              </a:solidFill>
              <a:latin typeface="Arial" panose="020B0604020202020204" pitchFamily="34" charset="0"/>
              <a:cs typeface="Arial" panose="020B0604020202020204" pitchFamily="34" charset="0"/>
            </a:endParaRPr>
          </a:p>
          <a:p>
            <a:pPr>
              <a:defRPr/>
            </a:pPr>
            <a:r>
              <a:rPr lang="en-US" sz="2400" b="1" dirty="0">
                <a:solidFill>
                  <a:prstClr val="black"/>
                </a:solidFill>
                <a:latin typeface="Arial" panose="020B0604020202020204" pitchFamily="34" charset="0"/>
                <a:cs typeface="Arial" panose="020B0604020202020204" pitchFamily="34" charset="0"/>
              </a:rPr>
              <a:t>The Human Resources Team is currently teleworking, we have permanent offices in the following locations: </a:t>
            </a:r>
          </a:p>
          <a:p>
            <a:pPr>
              <a:defRPr/>
            </a:pPr>
            <a:endParaRPr lang="en-US" sz="2400" b="1" dirty="0">
              <a:solidFill>
                <a:prstClr val="black"/>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n-US" sz="2400" dirty="0">
                <a:solidFill>
                  <a:prstClr val="black"/>
                </a:solidFill>
                <a:latin typeface="Arial" panose="020B0604020202020204" pitchFamily="34" charset="0"/>
                <a:cs typeface="Arial" panose="020B0604020202020204" pitchFamily="34" charset="0"/>
              </a:rPr>
              <a:t>Pentagon</a:t>
            </a:r>
          </a:p>
          <a:p>
            <a:pPr marL="342900" indent="-342900">
              <a:buFont typeface="Arial" panose="020B0604020202020204" pitchFamily="34" charset="0"/>
              <a:buChar char="•"/>
              <a:defRPr/>
            </a:pPr>
            <a:r>
              <a:rPr lang="en-US" sz="2400" dirty="0">
                <a:solidFill>
                  <a:prstClr val="black"/>
                </a:solidFill>
                <a:latin typeface="Arial" panose="020B0604020202020204" pitchFamily="34" charset="0"/>
                <a:cs typeface="Arial" panose="020B0604020202020204" pitchFamily="34" charset="0"/>
              </a:rPr>
              <a:t>Quantico, VA</a:t>
            </a:r>
          </a:p>
          <a:p>
            <a:pPr marL="342900" indent="-342900">
              <a:buFont typeface="Arial" panose="020B0604020202020204" pitchFamily="34" charset="0"/>
              <a:buChar char="•"/>
              <a:defRPr/>
            </a:pPr>
            <a:r>
              <a:rPr lang="en-US" sz="2400" dirty="0">
                <a:solidFill>
                  <a:prstClr val="black"/>
                </a:solidFill>
                <a:latin typeface="Arial" panose="020B0604020202020204" pitchFamily="34" charset="0"/>
                <a:cs typeface="Arial" panose="020B0604020202020204" pitchFamily="34" charset="0"/>
              </a:rPr>
              <a:t>Indianapolis, IN</a:t>
            </a:r>
          </a:p>
          <a:p>
            <a:pPr marL="342900" indent="-342900">
              <a:buFont typeface="Arial" panose="020B0604020202020204" pitchFamily="34" charset="0"/>
              <a:buChar char="•"/>
              <a:defRPr/>
            </a:pPr>
            <a:r>
              <a:rPr lang="en-US" sz="2400" dirty="0">
                <a:solidFill>
                  <a:prstClr val="black"/>
                </a:solidFill>
                <a:latin typeface="Arial" panose="020B0604020202020204" pitchFamily="34" charset="0"/>
                <a:cs typeface="Arial" panose="020B0604020202020204" pitchFamily="34" charset="0"/>
              </a:rPr>
              <a:t>New Orleans, LA</a:t>
            </a:r>
            <a:br>
              <a:rPr lang="en-US" sz="2400" dirty="0">
                <a:solidFill>
                  <a:prstClr val="black"/>
                </a:solidFill>
                <a:latin typeface="Arial" panose="020B0604020202020204" pitchFamily="34" charset="0"/>
                <a:cs typeface="Arial" panose="020B0604020202020204" pitchFamily="34" charset="0"/>
              </a:rPr>
            </a:br>
            <a:endParaRPr lang="en-US" sz="2400" dirty="0">
              <a:solidFill>
                <a:prstClr val="black"/>
              </a:solidFill>
              <a:latin typeface="Arial" panose="020B0604020202020204" pitchFamily="34" charset="0"/>
              <a:cs typeface="Arial" panose="020B0604020202020204" pitchFamily="34" charset="0"/>
            </a:endParaRPr>
          </a:p>
          <a:p>
            <a:r>
              <a:rPr lang="en-US" sz="2400" dirty="0">
                <a:solidFill>
                  <a:prstClr val="black"/>
                </a:solidFill>
                <a:latin typeface="Arial" panose="020B0604020202020204" pitchFamily="34" charset="0"/>
                <a:cs typeface="Arial" panose="020B0604020202020204" pitchFamily="34" charset="0"/>
              </a:rPr>
              <a:t>All teams can be reached at:</a:t>
            </a:r>
          </a:p>
          <a:p>
            <a:r>
              <a:rPr lang="en-US" sz="2400" b="1" dirty="0">
                <a:solidFill>
                  <a:prstClr val="black"/>
                </a:solidFill>
                <a:latin typeface="Arial" panose="020B0604020202020204" pitchFamily="34" charset="0"/>
                <a:cs typeface="Arial" panose="020B0604020202020204" pitchFamily="34" charset="0"/>
              </a:rPr>
              <a:t>Email: </a:t>
            </a:r>
            <a:r>
              <a:rPr lang="en-US" sz="2400" b="1" dirty="0">
                <a:latin typeface="Arial" panose="020B0604020202020204" pitchFamily="34" charset="0"/>
                <a:cs typeface="Arial" panose="020B0604020202020204" pitchFamily="34" charset="0"/>
              </a:rPr>
              <a:t>SMB_HQMC_Staffing@usmc.mil </a:t>
            </a:r>
          </a:p>
          <a:p>
            <a:pPr>
              <a:buFont typeface="Wingdings" pitchFamily="2" charset="2"/>
              <a:buNone/>
              <a:defRPr/>
            </a:pPr>
            <a:endParaRPr lang="en-US" sz="2400" dirty="0">
              <a:solidFill>
                <a:prstClr val="black"/>
              </a:solidFill>
              <a:latin typeface="Arial" panose="020B0604020202020204" pitchFamily="34" charset="0"/>
              <a:cs typeface="Arial" panose="020B0604020202020204" pitchFamily="34" charset="0"/>
            </a:endParaRPr>
          </a:p>
          <a:p>
            <a:pPr>
              <a:buFont typeface="Wingdings" pitchFamily="2" charset="2"/>
              <a:buNone/>
              <a:defRPr/>
            </a:pPr>
            <a:br>
              <a:rPr lang="fr-FR" sz="2400" dirty="0">
                <a:solidFill>
                  <a:prstClr val="black"/>
                </a:solidFill>
                <a:latin typeface="Calibri"/>
                <a:cs typeface="Arial" charset="0"/>
              </a:rPr>
            </a:br>
            <a:endParaRPr lang="en-US" sz="2400" dirty="0">
              <a:solidFill>
                <a:srgbClr val="0070C0"/>
              </a:solidFill>
              <a:latin typeface="Calibri"/>
              <a:cs typeface="Arial" charset="0"/>
            </a:endParaRPr>
          </a:p>
        </p:txBody>
      </p:sp>
    </p:spTree>
    <p:extLst>
      <p:ext uri="{BB962C8B-B14F-4D97-AF65-F5344CB8AC3E}">
        <p14:creationId xmlns:p14="http://schemas.microsoft.com/office/powerpoint/2010/main" val="332810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Questions</a:t>
            </a:r>
            <a:endParaRPr lang="en-US"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928" y="1600200"/>
            <a:ext cx="5810250" cy="4648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do…</a:t>
            </a:r>
          </a:p>
        </p:txBody>
      </p:sp>
      <p:sp>
        <p:nvSpPr>
          <p:cNvPr id="3" name="Content Placeholder 2"/>
          <p:cNvSpPr>
            <a:spLocks noGrp="1"/>
          </p:cNvSpPr>
          <p:nvPr>
            <p:ph sz="half" idx="1"/>
          </p:nvPr>
        </p:nvSpPr>
        <p:spPr>
          <a:xfrm>
            <a:off x="457200" y="1874837"/>
            <a:ext cx="8229600" cy="4525963"/>
          </a:xfrm>
        </p:spPr>
        <p:txBody>
          <a:bodyPr/>
          <a:lstStyle/>
          <a:p>
            <a:pPr lvl="1">
              <a:buFont typeface="Arial" charset="0"/>
              <a:buChar char="•"/>
            </a:pPr>
            <a:r>
              <a:rPr lang="en-US" dirty="0">
                <a:latin typeface="Arial" panose="020B0604020202020204" pitchFamily="34" charset="0"/>
                <a:cs typeface="Arial" panose="020B0604020202020204" pitchFamily="34" charset="0"/>
              </a:rPr>
              <a:t>Recruitment</a:t>
            </a:r>
          </a:p>
          <a:p>
            <a:pPr lvl="1">
              <a:buFont typeface="Arial" charset="0"/>
              <a:buChar char="•"/>
            </a:pPr>
            <a:r>
              <a:rPr lang="en-US" dirty="0">
                <a:latin typeface="Arial" panose="020B0604020202020204" pitchFamily="34" charset="0"/>
                <a:cs typeface="Arial" panose="020B0604020202020204" pitchFamily="34" charset="0"/>
              </a:rPr>
              <a:t>Pay setting</a:t>
            </a:r>
          </a:p>
          <a:p>
            <a:pPr lvl="1">
              <a:buFont typeface="Arial" charset="0"/>
              <a:buChar char="•"/>
            </a:pPr>
            <a:r>
              <a:rPr lang="en-US" dirty="0">
                <a:latin typeface="Arial" panose="020B0604020202020204" pitchFamily="34" charset="0"/>
                <a:cs typeface="Arial" panose="020B0604020202020204" pitchFamily="34" charset="0"/>
              </a:rPr>
              <a:t>Entrance on Duty</a:t>
            </a:r>
          </a:p>
          <a:p>
            <a:pPr lvl="1">
              <a:buFont typeface="Arial" charset="0"/>
              <a:buChar char="•"/>
            </a:pPr>
            <a:r>
              <a:rPr lang="en-US" dirty="0">
                <a:latin typeface="Arial" panose="020B0604020202020204" pitchFamily="34" charset="0"/>
                <a:cs typeface="Arial" panose="020B0604020202020204" pitchFamily="34" charset="0"/>
              </a:rPr>
              <a:t>Classification</a:t>
            </a:r>
          </a:p>
          <a:p>
            <a:pPr lvl="1">
              <a:buFont typeface="Arial" charset="0"/>
              <a:buChar char="•"/>
            </a:pPr>
            <a:r>
              <a:rPr lang="en-US" dirty="0">
                <a:latin typeface="Arial" panose="020B0604020202020204" pitchFamily="34" charset="0"/>
                <a:cs typeface="Arial" panose="020B0604020202020204" pitchFamily="34" charset="0"/>
              </a:rPr>
              <a:t>Labor &amp; Employee Relations (LER)</a:t>
            </a:r>
          </a:p>
          <a:p>
            <a:pPr lvl="1">
              <a:buFont typeface="Arial" charset="0"/>
              <a:buChar char="•"/>
            </a:pPr>
            <a:r>
              <a:rPr lang="en-US" dirty="0">
                <a:latin typeface="Arial" panose="020B0604020202020204" pitchFamily="34" charset="0"/>
                <a:cs typeface="Arial" panose="020B0604020202020204" pitchFamily="34" charset="0"/>
              </a:rPr>
              <a:t>Organizational Structuring</a:t>
            </a:r>
          </a:p>
          <a:p>
            <a:pPr lvl="1">
              <a:buFont typeface="Arial" charset="0"/>
              <a:buChar char="•"/>
            </a:pPr>
            <a:r>
              <a:rPr lang="en-US" dirty="0">
                <a:latin typeface="Arial" panose="020B0604020202020204" pitchFamily="34" charset="0"/>
                <a:cs typeface="Arial" panose="020B0604020202020204" pitchFamily="34" charset="0"/>
              </a:rPr>
              <a:t>Personnel actions</a:t>
            </a:r>
          </a:p>
        </p:txBody>
      </p:sp>
    </p:spTree>
    <p:extLst>
      <p:ext uri="{BB962C8B-B14F-4D97-AF65-F5344CB8AC3E}">
        <p14:creationId xmlns:p14="http://schemas.microsoft.com/office/powerpoint/2010/main" val="358983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8229600" cy="1143000"/>
          </a:xfrm>
        </p:spPr>
        <p:txBody>
          <a:bodyPr/>
          <a:lstStyle/>
          <a:p>
            <a:r>
              <a:rPr lang="en-US" dirty="0"/>
              <a:t>Guide for Civilian Marines</a:t>
            </a:r>
          </a:p>
        </p:txBody>
      </p:sp>
      <p:sp>
        <p:nvSpPr>
          <p:cNvPr id="5" name="TextBox 4"/>
          <p:cNvSpPr txBox="1"/>
          <p:nvPr/>
        </p:nvSpPr>
        <p:spPr>
          <a:xfrm>
            <a:off x="609600" y="1828800"/>
            <a:ext cx="8077200"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t>Contact List and Systems Quick Reference</a:t>
            </a:r>
          </a:p>
          <a:p>
            <a:pPr marL="285750" indent="-285750">
              <a:buFont typeface="Arial" panose="020B0604020202020204" pitchFamily="34" charset="0"/>
              <a:buChar char="•"/>
            </a:pPr>
            <a:r>
              <a:rPr lang="en-US" sz="2400" dirty="0"/>
              <a:t>Sections:</a:t>
            </a:r>
          </a:p>
          <a:p>
            <a:pPr marL="742950" lvl="1" indent="-285750">
              <a:buFont typeface="Arial" panose="020B0604020202020204" pitchFamily="34" charset="0"/>
              <a:buChar char="•"/>
            </a:pPr>
            <a:r>
              <a:rPr lang="en-US" sz="2400" dirty="0"/>
              <a:t>Welcome</a:t>
            </a:r>
          </a:p>
          <a:p>
            <a:pPr marL="742950" lvl="1" indent="-285750">
              <a:buFont typeface="Arial" panose="020B0604020202020204" pitchFamily="34" charset="0"/>
              <a:buChar char="•"/>
            </a:pPr>
            <a:r>
              <a:rPr lang="en-US" sz="2400" dirty="0"/>
              <a:t>Employment and Pay</a:t>
            </a:r>
          </a:p>
          <a:p>
            <a:pPr marL="742950" lvl="1" indent="-285750">
              <a:buFont typeface="Arial" panose="020B0604020202020204" pitchFamily="34" charset="0"/>
              <a:buChar char="•"/>
            </a:pPr>
            <a:r>
              <a:rPr lang="en-US" sz="2400" dirty="0"/>
              <a:t>Working Logistics</a:t>
            </a:r>
          </a:p>
          <a:p>
            <a:pPr marL="742950" lvl="1" indent="-285750">
              <a:buFont typeface="Arial" panose="020B0604020202020204" pitchFamily="34" charset="0"/>
              <a:buChar char="•"/>
            </a:pPr>
            <a:r>
              <a:rPr lang="en-US" sz="2400" dirty="0"/>
              <a:t>Responsibilities and Rights</a:t>
            </a:r>
          </a:p>
          <a:p>
            <a:pPr marL="742950" lvl="1" indent="-285750">
              <a:buFont typeface="Arial" panose="020B0604020202020204" pitchFamily="34" charset="0"/>
              <a:buChar char="•"/>
            </a:pPr>
            <a:r>
              <a:rPr lang="en-US" sz="2400" dirty="0"/>
              <a:t>Work Schedule, Telework and Weather Emergencies</a:t>
            </a:r>
          </a:p>
          <a:p>
            <a:pPr marL="742950" lvl="1" indent="-285750">
              <a:buFont typeface="Arial" panose="020B0604020202020204" pitchFamily="34" charset="0"/>
              <a:buChar char="•"/>
            </a:pPr>
            <a:r>
              <a:rPr lang="en-US" sz="2400" dirty="0"/>
              <a:t>Federal Benefits</a:t>
            </a:r>
          </a:p>
          <a:p>
            <a:pPr marL="742950" lvl="1" indent="-285750">
              <a:buFont typeface="Arial" panose="020B0604020202020204" pitchFamily="34" charset="0"/>
              <a:buChar char="•"/>
            </a:pPr>
            <a:r>
              <a:rPr lang="en-US" sz="2400" dirty="0"/>
              <a:t>Performance</a:t>
            </a:r>
          </a:p>
          <a:p>
            <a:pPr marL="742950" lvl="1" indent="-285750">
              <a:buFont typeface="Arial" panose="020B0604020202020204" pitchFamily="34" charset="0"/>
              <a:buChar char="•"/>
            </a:pPr>
            <a:r>
              <a:rPr lang="en-US" sz="2400" dirty="0"/>
              <a:t>Training and Development</a:t>
            </a:r>
          </a:p>
        </p:txBody>
      </p:sp>
    </p:spTree>
    <p:extLst>
      <p:ext uri="{BB962C8B-B14F-4D97-AF65-F5344CB8AC3E}">
        <p14:creationId xmlns:p14="http://schemas.microsoft.com/office/powerpoint/2010/main" val="4941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pPr>
              <a:defRPr/>
            </a:pPr>
            <a:r>
              <a:rPr lang="en-US" dirty="0">
                <a:solidFill>
                  <a:schemeClr val="tx1"/>
                </a:solidFill>
              </a:rPr>
              <a:t>      </a:t>
            </a:r>
            <a:r>
              <a:rPr dirty="0">
                <a:solidFill>
                  <a:schemeClr val="tx1"/>
                </a:solidFill>
              </a:rPr>
              <a:t>Notification of Personnel Action </a:t>
            </a:r>
            <a:r>
              <a:rPr sz="4000" dirty="0">
                <a:solidFill>
                  <a:schemeClr val="tx1"/>
                </a:solidFill>
              </a:rPr>
              <a:t>(SF-50)</a:t>
            </a:r>
          </a:p>
        </p:txBody>
      </p:sp>
      <p:sp>
        <p:nvSpPr>
          <p:cNvPr id="4" name="Rectangle 3"/>
          <p:cNvSpPr/>
          <p:nvPr/>
        </p:nvSpPr>
        <p:spPr>
          <a:xfrm>
            <a:off x="694267" y="2096532"/>
            <a:ext cx="8001000" cy="3785652"/>
          </a:xfrm>
          <a:prstGeom prst="rect">
            <a:avLst/>
          </a:prstGeom>
        </p:spPr>
        <p:txBody>
          <a:bodyPr wrap="square">
            <a:spAutoFit/>
          </a:bodyPr>
          <a:lstStyle/>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Document employment events - appointment, movement between agencies</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Establish your employment history - your grades, occupations and pay </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Generally stored permanently in your electronic Official Personnel Folder (</a:t>
            </a:r>
            <a:r>
              <a:rPr lang="en-US" sz="2400" dirty="0" err="1">
                <a:latin typeface="Arial" panose="020B0604020202020204" pitchFamily="34" charset="0"/>
                <a:cs typeface="Arial" panose="020B0604020202020204" pitchFamily="34" charset="0"/>
              </a:rPr>
              <a:t>eOPF</a:t>
            </a:r>
            <a:r>
              <a:rPr lang="en-US" sz="2400" dirty="0">
                <a:latin typeface="Arial" panose="020B0604020202020204" pitchFamily="34" charset="0"/>
                <a:cs typeface="Arial" panose="020B0604020202020204" pitchFamily="34" charset="0"/>
              </a:rPr>
              <a:t>)</a:t>
            </a:r>
          </a:p>
          <a:p>
            <a:endParaRPr lang="en-US" sz="2400" dirty="0">
              <a:latin typeface="Arial" panose="020B0604020202020204" pitchFamily="34" charset="0"/>
              <a:cs typeface="Arial" panose="020B0604020202020204" pitchFamily="34" charset="0"/>
            </a:endParaRPr>
          </a:p>
        </p:txBody>
      </p:sp>
      <p:sp>
        <p:nvSpPr>
          <p:cNvPr id="3" name="TextBox 2"/>
          <p:cNvSpPr txBox="1"/>
          <p:nvPr/>
        </p:nvSpPr>
        <p:spPr>
          <a:xfrm>
            <a:off x="2971800" y="1676400"/>
            <a:ext cx="5562600" cy="369332"/>
          </a:xfrm>
          <a:prstGeom prst="rect">
            <a:avLst/>
          </a:prstGeom>
          <a:noFill/>
        </p:spPr>
        <p:txBody>
          <a:bodyPr wrap="square" rtlCol="0">
            <a:spAutoFit/>
          </a:bodyPr>
          <a:lstStyle/>
          <a:p>
            <a:r>
              <a:rPr lang="en-US" b="1" dirty="0">
                <a:solidFill>
                  <a:srgbClr val="0000FF"/>
                </a:solidFill>
              </a:rPr>
              <a:t>*Allow 1-3 business days for SF-50 to process.</a:t>
            </a:r>
          </a:p>
        </p:txBody>
      </p:sp>
    </p:spTree>
    <p:extLst>
      <p:ext uri="{BB962C8B-B14F-4D97-AF65-F5344CB8AC3E}">
        <p14:creationId xmlns:p14="http://schemas.microsoft.com/office/powerpoint/2010/main" val="83714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63498A5D-BCF3-5442-87DD-2470439BA430}"/>
              </a:ext>
            </a:extLst>
          </p:cNvPr>
          <p:cNvSpPr/>
          <p:nvPr/>
        </p:nvSpPr>
        <p:spPr>
          <a:xfrm>
            <a:off x="1480488" y="534110"/>
            <a:ext cx="7086600" cy="617078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2" name="object 2"/>
          <p:cNvSpPr txBox="1"/>
          <p:nvPr/>
        </p:nvSpPr>
        <p:spPr>
          <a:xfrm>
            <a:off x="6585239" y="3459307"/>
            <a:ext cx="258474" cy="82162"/>
          </a:xfrm>
          <a:prstGeom prst="rect">
            <a:avLst/>
          </a:prstGeom>
        </p:spPr>
        <p:txBody>
          <a:bodyPr vert="horz" wrap="square" lIns="0" tIns="8659" rIns="0" bIns="0" rtlCol="0">
            <a:spAutoFit/>
          </a:bodyPr>
          <a:lstStyle/>
          <a:p>
            <a:pPr marL="8659">
              <a:spcBef>
                <a:spcPts val="68"/>
              </a:spcBef>
            </a:pPr>
            <a:r>
              <a:rPr sz="477" dirty="0">
                <a:latin typeface="Arial"/>
                <a:cs typeface="Arial"/>
              </a:rPr>
              <a:t>Biweekly</a:t>
            </a:r>
            <a:endParaRPr sz="477">
              <a:latin typeface="Arial"/>
              <a:cs typeface="Arial"/>
            </a:endParaRPr>
          </a:p>
        </p:txBody>
      </p:sp>
      <p:sp>
        <p:nvSpPr>
          <p:cNvPr id="3" name="object 3"/>
          <p:cNvSpPr txBox="1"/>
          <p:nvPr/>
        </p:nvSpPr>
        <p:spPr>
          <a:xfrm>
            <a:off x="6585239" y="3519921"/>
            <a:ext cx="306532" cy="82162"/>
          </a:xfrm>
          <a:prstGeom prst="rect">
            <a:avLst/>
          </a:prstGeom>
        </p:spPr>
        <p:txBody>
          <a:bodyPr vert="horz" wrap="square" lIns="0" tIns="8659" rIns="0" bIns="0" rtlCol="0">
            <a:spAutoFit/>
          </a:bodyPr>
          <a:lstStyle/>
          <a:p>
            <a:pPr marL="8659">
              <a:spcBef>
                <a:spcPts val="68"/>
              </a:spcBef>
            </a:pPr>
            <a:r>
              <a:rPr sz="477" spc="-10" dirty="0">
                <a:latin typeface="Arial"/>
                <a:cs typeface="Arial"/>
              </a:rPr>
              <a:t>Pay</a:t>
            </a:r>
            <a:r>
              <a:rPr sz="477" spc="-14" dirty="0">
                <a:latin typeface="Arial"/>
                <a:cs typeface="Arial"/>
              </a:rPr>
              <a:t> Period</a:t>
            </a:r>
            <a:endParaRPr sz="477">
              <a:latin typeface="Arial"/>
              <a:cs typeface="Arial"/>
            </a:endParaRPr>
          </a:p>
        </p:txBody>
      </p:sp>
      <p:sp>
        <p:nvSpPr>
          <p:cNvPr id="4" name="object 4"/>
          <p:cNvSpPr/>
          <p:nvPr/>
        </p:nvSpPr>
        <p:spPr>
          <a:xfrm>
            <a:off x="6286500" y="3532909"/>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5" name="object 5"/>
          <p:cNvSpPr txBox="1"/>
          <p:nvPr/>
        </p:nvSpPr>
        <p:spPr>
          <a:xfrm>
            <a:off x="2099830" y="233795"/>
            <a:ext cx="1087149" cy="277465"/>
          </a:xfrm>
          <a:prstGeom prst="rect">
            <a:avLst/>
          </a:prstGeom>
        </p:spPr>
        <p:txBody>
          <a:bodyPr vert="horz" wrap="square" lIns="0" tIns="20782" rIns="0" bIns="0" rtlCol="0">
            <a:spAutoFit/>
          </a:bodyPr>
          <a:lstStyle/>
          <a:p>
            <a:pPr marL="8659" marR="562393">
              <a:lnSpc>
                <a:spcPts val="477"/>
              </a:lnSpc>
              <a:spcBef>
                <a:spcPts val="164"/>
              </a:spcBef>
            </a:pPr>
            <a:r>
              <a:rPr sz="477" dirty="0">
                <a:latin typeface="Arial"/>
                <a:cs typeface="Arial"/>
              </a:rPr>
              <a:t>Standard Form </a:t>
            </a:r>
            <a:r>
              <a:rPr sz="477" spc="41" dirty="0">
                <a:latin typeface="Arial"/>
                <a:cs typeface="Arial"/>
              </a:rPr>
              <a:t>50  </a:t>
            </a:r>
            <a:r>
              <a:rPr sz="477" dirty="0">
                <a:latin typeface="Arial"/>
                <a:cs typeface="Arial"/>
              </a:rPr>
              <a:t>Rev.</a:t>
            </a:r>
            <a:r>
              <a:rPr sz="477" spc="24" dirty="0">
                <a:latin typeface="Arial"/>
                <a:cs typeface="Arial"/>
              </a:rPr>
              <a:t> </a:t>
            </a:r>
            <a:r>
              <a:rPr sz="477" spc="41" dirty="0">
                <a:latin typeface="Arial"/>
                <a:cs typeface="Arial"/>
              </a:rPr>
              <a:t>7/91</a:t>
            </a:r>
            <a:endParaRPr sz="477">
              <a:latin typeface="Arial"/>
              <a:cs typeface="Arial"/>
            </a:endParaRPr>
          </a:p>
          <a:p>
            <a:pPr marL="8659" marR="3464">
              <a:lnSpc>
                <a:spcPts val="477"/>
              </a:lnSpc>
            </a:pPr>
            <a:r>
              <a:rPr sz="477" spc="10" dirty="0">
                <a:latin typeface="Arial"/>
                <a:cs typeface="Arial"/>
              </a:rPr>
              <a:t>U.S. Offfice </a:t>
            </a:r>
            <a:r>
              <a:rPr sz="477" spc="24" dirty="0">
                <a:latin typeface="Arial"/>
                <a:cs typeface="Arial"/>
              </a:rPr>
              <a:t>of </a:t>
            </a:r>
            <a:r>
              <a:rPr sz="477" spc="-14" dirty="0">
                <a:latin typeface="Arial"/>
                <a:cs typeface="Arial"/>
              </a:rPr>
              <a:t>Personnel </a:t>
            </a:r>
            <a:r>
              <a:rPr sz="477" spc="-3" dirty="0">
                <a:latin typeface="Arial"/>
                <a:cs typeface="Arial"/>
              </a:rPr>
              <a:t>Management  </a:t>
            </a:r>
            <a:r>
              <a:rPr sz="477" spc="-7" dirty="0">
                <a:latin typeface="Arial"/>
                <a:cs typeface="Arial"/>
              </a:rPr>
              <a:t>FPM </a:t>
            </a:r>
            <a:r>
              <a:rPr sz="477" spc="10" dirty="0">
                <a:latin typeface="Arial"/>
                <a:cs typeface="Arial"/>
              </a:rPr>
              <a:t>Supp. </a:t>
            </a:r>
            <a:r>
              <a:rPr sz="477" spc="34" dirty="0">
                <a:latin typeface="Arial"/>
                <a:cs typeface="Arial"/>
              </a:rPr>
              <a:t>296-33, </a:t>
            </a:r>
            <a:r>
              <a:rPr sz="477" spc="7" dirty="0">
                <a:latin typeface="Arial"/>
                <a:cs typeface="Arial"/>
              </a:rPr>
              <a:t>Subch.</a:t>
            </a:r>
            <a:r>
              <a:rPr sz="477" spc="72" dirty="0">
                <a:latin typeface="Arial"/>
                <a:cs typeface="Arial"/>
              </a:rPr>
              <a:t> </a:t>
            </a:r>
            <a:r>
              <a:rPr sz="477" spc="34" dirty="0">
                <a:latin typeface="Arial"/>
                <a:cs typeface="Arial"/>
              </a:rPr>
              <a:t>4</a:t>
            </a:r>
            <a:endParaRPr sz="477">
              <a:latin typeface="Arial"/>
              <a:cs typeface="Arial"/>
            </a:endParaRPr>
          </a:p>
        </p:txBody>
      </p:sp>
      <p:sp>
        <p:nvSpPr>
          <p:cNvPr id="6" name="object 6"/>
          <p:cNvSpPr txBox="1"/>
          <p:nvPr/>
        </p:nvSpPr>
        <p:spPr>
          <a:xfrm>
            <a:off x="3532909" y="363682"/>
            <a:ext cx="1817543" cy="124160"/>
          </a:xfrm>
          <a:prstGeom prst="rect">
            <a:avLst/>
          </a:prstGeom>
        </p:spPr>
        <p:txBody>
          <a:bodyPr vert="horz" wrap="square" lIns="0" tIns="8659" rIns="0" bIns="0" rtlCol="0">
            <a:spAutoFit/>
          </a:bodyPr>
          <a:lstStyle/>
          <a:p>
            <a:pPr marL="8659">
              <a:spcBef>
                <a:spcPts val="68"/>
              </a:spcBef>
            </a:pPr>
            <a:r>
              <a:rPr sz="750" b="1" spc="-10" dirty="0">
                <a:latin typeface="Arial"/>
                <a:cs typeface="Arial"/>
              </a:rPr>
              <a:t>NOTIFICATION </a:t>
            </a:r>
            <a:r>
              <a:rPr sz="750" b="1" spc="-31" dirty="0">
                <a:latin typeface="Arial"/>
                <a:cs typeface="Arial"/>
              </a:rPr>
              <a:t>OF </a:t>
            </a:r>
            <a:r>
              <a:rPr sz="750" b="1" spc="-41" dirty="0">
                <a:latin typeface="Arial"/>
                <a:cs typeface="Arial"/>
              </a:rPr>
              <a:t>PERSONNEL</a:t>
            </a:r>
            <a:r>
              <a:rPr sz="750" b="1" spc="-31" dirty="0">
                <a:latin typeface="Arial"/>
                <a:cs typeface="Arial"/>
              </a:rPr>
              <a:t> </a:t>
            </a:r>
            <a:r>
              <a:rPr sz="750" b="1" spc="-7" dirty="0">
                <a:latin typeface="Arial"/>
                <a:cs typeface="Arial"/>
              </a:rPr>
              <a:t>ACTION</a:t>
            </a:r>
            <a:endParaRPr sz="750">
              <a:latin typeface="Arial"/>
              <a:cs typeface="Arial"/>
            </a:endParaRPr>
          </a:p>
        </p:txBody>
      </p:sp>
      <p:sp>
        <p:nvSpPr>
          <p:cNvPr id="7" name="object 7"/>
          <p:cNvSpPr/>
          <p:nvPr/>
        </p:nvSpPr>
        <p:spPr>
          <a:xfrm>
            <a:off x="4602307" y="1454727"/>
            <a:ext cx="2428875" cy="0"/>
          </a:xfrm>
          <a:custGeom>
            <a:avLst/>
            <a:gdLst/>
            <a:ahLst/>
            <a:cxnLst/>
            <a:rect l="l" t="t" r="r" b="b"/>
            <a:pathLst>
              <a:path w="3562350">
                <a:moveTo>
                  <a:pt x="0" y="0"/>
                </a:moveTo>
                <a:lnTo>
                  <a:pt x="3562350" y="0"/>
                </a:lnTo>
              </a:path>
            </a:pathLst>
          </a:custGeom>
          <a:ln w="25400">
            <a:solidFill>
              <a:srgbClr val="000000"/>
            </a:solidFill>
          </a:ln>
        </p:spPr>
        <p:txBody>
          <a:bodyPr wrap="square" lIns="0" tIns="0" rIns="0" bIns="0" rtlCol="0"/>
          <a:lstStyle/>
          <a:p>
            <a:endParaRPr/>
          </a:p>
        </p:txBody>
      </p:sp>
      <p:sp>
        <p:nvSpPr>
          <p:cNvPr id="8" name="object 8"/>
          <p:cNvSpPr txBox="1"/>
          <p:nvPr/>
        </p:nvSpPr>
        <p:spPr>
          <a:xfrm>
            <a:off x="2108489" y="727364"/>
            <a:ext cx="4927023" cy="102592"/>
          </a:xfrm>
          <a:prstGeom prst="rect">
            <a:avLst/>
          </a:prstGeom>
          <a:solidFill>
            <a:srgbClr val="ABABAB"/>
          </a:solidFill>
        </p:spPr>
        <p:txBody>
          <a:bodyPr vert="horz" wrap="square" lIns="0" tIns="0" rIns="0" bIns="0" rtlCol="0">
            <a:spAutoFit/>
          </a:bodyPr>
          <a:lstStyle/>
          <a:p>
            <a:pPr marL="30306">
              <a:lnSpc>
                <a:spcPts val="750"/>
              </a:lnSpc>
              <a:tabLst>
                <a:tab pos="2514966" algn="l"/>
              </a:tabLst>
            </a:pPr>
            <a:r>
              <a:rPr sz="682" b="1" spc="-17" dirty="0">
                <a:latin typeface="Arial"/>
                <a:cs typeface="Arial"/>
              </a:rPr>
              <a:t>FIRST</a:t>
            </a:r>
            <a:r>
              <a:rPr sz="682" b="1" spc="48" dirty="0">
                <a:latin typeface="Arial"/>
                <a:cs typeface="Arial"/>
              </a:rPr>
              <a:t> </a:t>
            </a:r>
            <a:r>
              <a:rPr sz="682" b="1" dirty="0">
                <a:latin typeface="Arial"/>
                <a:cs typeface="Arial"/>
              </a:rPr>
              <a:t>ACTION	</a:t>
            </a:r>
            <a:r>
              <a:rPr sz="682" b="1" spc="-27" dirty="0">
                <a:latin typeface="Arial"/>
                <a:cs typeface="Arial"/>
              </a:rPr>
              <a:t>SECOND</a:t>
            </a:r>
            <a:r>
              <a:rPr sz="682" b="1" spc="31" dirty="0">
                <a:latin typeface="Arial"/>
                <a:cs typeface="Arial"/>
              </a:rPr>
              <a:t> </a:t>
            </a:r>
            <a:r>
              <a:rPr sz="682" b="1" spc="-3" dirty="0">
                <a:latin typeface="Arial"/>
                <a:cs typeface="Arial"/>
              </a:rPr>
              <a:t>ACTION</a:t>
            </a:r>
            <a:endParaRPr sz="682">
              <a:latin typeface="Arial"/>
              <a:cs typeface="Arial"/>
            </a:endParaRPr>
          </a:p>
        </p:txBody>
      </p:sp>
      <p:sp>
        <p:nvSpPr>
          <p:cNvPr id="9" name="object 9"/>
          <p:cNvSpPr/>
          <p:nvPr/>
        </p:nvSpPr>
        <p:spPr>
          <a:xfrm>
            <a:off x="2108489" y="1454727"/>
            <a:ext cx="2502477" cy="0"/>
          </a:xfrm>
          <a:custGeom>
            <a:avLst/>
            <a:gdLst/>
            <a:ahLst/>
            <a:cxnLst/>
            <a:rect l="l" t="t" r="r" b="b"/>
            <a:pathLst>
              <a:path w="3670300">
                <a:moveTo>
                  <a:pt x="0" y="0"/>
                </a:moveTo>
                <a:lnTo>
                  <a:pt x="3670300" y="0"/>
                </a:lnTo>
              </a:path>
            </a:pathLst>
          </a:custGeom>
          <a:ln w="25400">
            <a:solidFill>
              <a:srgbClr val="000000"/>
            </a:solidFill>
          </a:ln>
        </p:spPr>
        <p:txBody>
          <a:bodyPr wrap="square" lIns="0" tIns="0" rIns="0" bIns="0" rtlCol="0"/>
          <a:lstStyle/>
          <a:p>
            <a:endParaRPr/>
          </a:p>
        </p:txBody>
      </p:sp>
      <p:sp>
        <p:nvSpPr>
          <p:cNvPr id="10" name="object 10"/>
          <p:cNvSpPr/>
          <p:nvPr/>
        </p:nvSpPr>
        <p:spPr>
          <a:xfrm>
            <a:off x="4602307" y="1446068"/>
            <a:ext cx="0" cy="1459057"/>
          </a:xfrm>
          <a:custGeom>
            <a:avLst/>
            <a:gdLst/>
            <a:ahLst/>
            <a:cxnLst/>
            <a:rect l="l" t="t" r="r" b="b"/>
            <a:pathLst>
              <a:path h="2139950">
                <a:moveTo>
                  <a:pt x="0" y="0"/>
                </a:moveTo>
                <a:lnTo>
                  <a:pt x="0" y="2139950"/>
                </a:lnTo>
              </a:path>
            </a:pathLst>
          </a:custGeom>
          <a:ln w="25400">
            <a:solidFill>
              <a:srgbClr val="000000"/>
            </a:solidFill>
          </a:ln>
        </p:spPr>
        <p:txBody>
          <a:bodyPr wrap="square" lIns="0" tIns="0" rIns="0" bIns="0" rtlCol="0"/>
          <a:lstStyle/>
          <a:p>
            <a:endParaRPr/>
          </a:p>
        </p:txBody>
      </p:sp>
      <p:sp>
        <p:nvSpPr>
          <p:cNvPr id="11" name="object 11"/>
          <p:cNvSpPr/>
          <p:nvPr/>
        </p:nvSpPr>
        <p:spPr>
          <a:xfrm>
            <a:off x="2108489" y="831273"/>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12" name="object 12"/>
          <p:cNvSpPr/>
          <p:nvPr/>
        </p:nvSpPr>
        <p:spPr>
          <a:xfrm>
            <a:off x="2108489" y="1039091"/>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13" name="object 13"/>
          <p:cNvSpPr/>
          <p:nvPr/>
        </p:nvSpPr>
        <p:spPr>
          <a:xfrm>
            <a:off x="2420216" y="1246909"/>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14" name="object 14"/>
          <p:cNvSpPr/>
          <p:nvPr/>
        </p:nvSpPr>
        <p:spPr>
          <a:xfrm>
            <a:off x="2420216" y="831273"/>
            <a:ext cx="2182091" cy="203489"/>
          </a:xfrm>
          <a:custGeom>
            <a:avLst/>
            <a:gdLst/>
            <a:ahLst/>
            <a:cxnLst/>
            <a:rect l="l" t="t" r="r" b="b"/>
            <a:pathLst>
              <a:path w="3200400" h="298450">
                <a:moveTo>
                  <a:pt x="3200400" y="0"/>
                </a:moveTo>
                <a:lnTo>
                  <a:pt x="3200400" y="298450"/>
                </a:lnTo>
                <a:lnTo>
                  <a:pt x="0" y="298450"/>
                </a:lnTo>
              </a:path>
            </a:pathLst>
          </a:custGeom>
          <a:ln w="6350">
            <a:solidFill>
              <a:srgbClr val="000000"/>
            </a:solidFill>
          </a:ln>
        </p:spPr>
        <p:txBody>
          <a:bodyPr wrap="square" lIns="0" tIns="0" rIns="0" bIns="0" rtlCol="0"/>
          <a:lstStyle/>
          <a:p>
            <a:endParaRPr/>
          </a:p>
        </p:txBody>
      </p:sp>
      <p:sp>
        <p:nvSpPr>
          <p:cNvPr id="15" name="object 15"/>
          <p:cNvSpPr/>
          <p:nvPr/>
        </p:nvSpPr>
        <p:spPr>
          <a:xfrm>
            <a:off x="2420216" y="1034761"/>
            <a:ext cx="2182091" cy="207818"/>
          </a:xfrm>
          <a:custGeom>
            <a:avLst/>
            <a:gdLst/>
            <a:ahLst/>
            <a:cxnLst/>
            <a:rect l="l" t="t" r="r" b="b"/>
            <a:pathLst>
              <a:path w="3200400" h="304800">
                <a:moveTo>
                  <a:pt x="3200400" y="0"/>
                </a:moveTo>
                <a:lnTo>
                  <a:pt x="3200400" y="304800"/>
                </a:lnTo>
                <a:lnTo>
                  <a:pt x="0" y="304800"/>
                </a:lnTo>
              </a:path>
            </a:pathLst>
          </a:custGeom>
          <a:ln w="6350">
            <a:solidFill>
              <a:srgbClr val="000000"/>
            </a:solidFill>
          </a:ln>
        </p:spPr>
        <p:txBody>
          <a:bodyPr wrap="square" lIns="0" tIns="0" rIns="0" bIns="0" rtlCol="0"/>
          <a:lstStyle/>
          <a:p>
            <a:endParaRPr/>
          </a:p>
        </p:txBody>
      </p:sp>
      <p:sp>
        <p:nvSpPr>
          <p:cNvPr id="16" name="object 16"/>
          <p:cNvSpPr/>
          <p:nvPr/>
        </p:nvSpPr>
        <p:spPr>
          <a:xfrm>
            <a:off x="4602307" y="1246909"/>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17" name="object 17"/>
          <p:cNvSpPr/>
          <p:nvPr/>
        </p:nvSpPr>
        <p:spPr>
          <a:xfrm>
            <a:off x="4602307" y="826943"/>
            <a:ext cx="311727" cy="207818"/>
          </a:xfrm>
          <a:custGeom>
            <a:avLst/>
            <a:gdLst/>
            <a:ahLst/>
            <a:cxnLst/>
            <a:rect l="l" t="t" r="r" b="b"/>
            <a:pathLst>
              <a:path w="457200" h="304800">
                <a:moveTo>
                  <a:pt x="457200" y="0"/>
                </a:moveTo>
                <a:lnTo>
                  <a:pt x="457200" y="304800"/>
                </a:lnTo>
                <a:lnTo>
                  <a:pt x="0" y="304800"/>
                </a:lnTo>
              </a:path>
            </a:pathLst>
          </a:custGeom>
          <a:ln w="6350">
            <a:solidFill>
              <a:srgbClr val="000000"/>
            </a:solidFill>
          </a:ln>
        </p:spPr>
        <p:txBody>
          <a:bodyPr wrap="square" lIns="0" tIns="0" rIns="0" bIns="0" rtlCol="0"/>
          <a:lstStyle/>
          <a:p>
            <a:endParaRPr/>
          </a:p>
        </p:txBody>
      </p:sp>
      <p:sp>
        <p:nvSpPr>
          <p:cNvPr id="18" name="object 18"/>
          <p:cNvSpPr/>
          <p:nvPr/>
        </p:nvSpPr>
        <p:spPr>
          <a:xfrm>
            <a:off x="4602307" y="1034761"/>
            <a:ext cx="311727" cy="207818"/>
          </a:xfrm>
          <a:custGeom>
            <a:avLst/>
            <a:gdLst/>
            <a:ahLst/>
            <a:cxnLst/>
            <a:rect l="l" t="t" r="r" b="b"/>
            <a:pathLst>
              <a:path w="457200" h="304800">
                <a:moveTo>
                  <a:pt x="457200" y="0"/>
                </a:moveTo>
                <a:lnTo>
                  <a:pt x="457200" y="304800"/>
                </a:lnTo>
                <a:lnTo>
                  <a:pt x="0" y="304800"/>
                </a:lnTo>
              </a:path>
            </a:pathLst>
          </a:custGeom>
          <a:ln w="6350">
            <a:solidFill>
              <a:srgbClr val="000000"/>
            </a:solidFill>
          </a:ln>
        </p:spPr>
        <p:txBody>
          <a:bodyPr wrap="square" lIns="0" tIns="0" rIns="0" bIns="0" rtlCol="0"/>
          <a:lstStyle/>
          <a:p>
            <a:endParaRPr/>
          </a:p>
        </p:txBody>
      </p:sp>
      <p:sp>
        <p:nvSpPr>
          <p:cNvPr id="19" name="object 19"/>
          <p:cNvSpPr/>
          <p:nvPr/>
        </p:nvSpPr>
        <p:spPr>
          <a:xfrm>
            <a:off x="4914034" y="1246909"/>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20" name="object 20"/>
          <p:cNvSpPr/>
          <p:nvPr/>
        </p:nvSpPr>
        <p:spPr>
          <a:xfrm>
            <a:off x="4914034" y="1034761"/>
            <a:ext cx="2117148" cy="0"/>
          </a:xfrm>
          <a:custGeom>
            <a:avLst/>
            <a:gdLst/>
            <a:ahLst/>
            <a:cxnLst/>
            <a:rect l="l" t="t" r="r" b="b"/>
            <a:pathLst>
              <a:path w="3105150">
                <a:moveTo>
                  <a:pt x="3105150" y="0"/>
                </a:moveTo>
                <a:lnTo>
                  <a:pt x="0" y="0"/>
                </a:lnTo>
              </a:path>
            </a:pathLst>
          </a:custGeom>
          <a:ln w="6350">
            <a:solidFill>
              <a:srgbClr val="000000"/>
            </a:solidFill>
          </a:ln>
        </p:spPr>
        <p:txBody>
          <a:bodyPr wrap="square" lIns="0" tIns="0" rIns="0" bIns="0" rtlCol="0"/>
          <a:lstStyle/>
          <a:p>
            <a:endParaRPr/>
          </a:p>
        </p:txBody>
      </p:sp>
      <p:sp>
        <p:nvSpPr>
          <p:cNvPr id="21" name="object 21"/>
          <p:cNvSpPr txBox="1"/>
          <p:nvPr/>
        </p:nvSpPr>
        <p:spPr>
          <a:xfrm>
            <a:off x="2112818" y="818284"/>
            <a:ext cx="3422506" cy="82225"/>
          </a:xfrm>
          <a:prstGeom prst="rect">
            <a:avLst/>
          </a:prstGeom>
        </p:spPr>
        <p:txBody>
          <a:bodyPr vert="horz" wrap="square" lIns="0" tIns="8659" rIns="0" bIns="0" rtlCol="0">
            <a:spAutoFit/>
          </a:bodyPr>
          <a:lstStyle/>
          <a:p>
            <a:pPr marL="8659">
              <a:spcBef>
                <a:spcPts val="68"/>
              </a:spcBef>
              <a:tabLst>
                <a:tab pos="2501978" algn="l"/>
              </a:tabLst>
            </a:pPr>
            <a:r>
              <a:rPr sz="477" spc="24" dirty="0">
                <a:latin typeface="Arial"/>
                <a:cs typeface="Arial"/>
              </a:rPr>
              <a:t>5-A. </a:t>
            </a:r>
            <a:r>
              <a:rPr sz="477" spc="-7" dirty="0">
                <a:latin typeface="Arial"/>
                <a:cs typeface="Arial"/>
              </a:rPr>
              <a:t>Code  </a:t>
            </a:r>
            <a:r>
              <a:rPr sz="477" spc="17" dirty="0">
                <a:latin typeface="Arial"/>
                <a:cs typeface="Arial"/>
              </a:rPr>
              <a:t>5-B. </a:t>
            </a:r>
            <a:r>
              <a:rPr sz="477" spc="-3" dirty="0">
                <a:latin typeface="Arial"/>
                <a:cs typeface="Arial"/>
              </a:rPr>
              <a:t>Nature</a:t>
            </a:r>
            <a:r>
              <a:rPr sz="477" spc="-10" dirty="0">
                <a:latin typeface="Arial"/>
                <a:cs typeface="Arial"/>
              </a:rPr>
              <a:t> </a:t>
            </a:r>
            <a:r>
              <a:rPr sz="477" spc="24" dirty="0">
                <a:latin typeface="Arial"/>
                <a:cs typeface="Arial"/>
              </a:rPr>
              <a:t>of</a:t>
            </a:r>
            <a:r>
              <a:rPr sz="477" spc="34" dirty="0">
                <a:latin typeface="Arial"/>
                <a:cs typeface="Arial"/>
              </a:rPr>
              <a:t> </a:t>
            </a:r>
            <a:r>
              <a:rPr sz="477" spc="10" dirty="0">
                <a:latin typeface="Arial"/>
                <a:cs typeface="Arial"/>
              </a:rPr>
              <a:t>Action	</a:t>
            </a:r>
            <a:r>
              <a:rPr sz="716" spc="35" baseline="3968" dirty="0">
                <a:latin typeface="Arial"/>
                <a:cs typeface="Arial"/>
              </a:rPr>
              <a:t>6-A. </a:t>
            </a:r>
            <a:r>
              <a:rPr sz="716" spc="-10" baseline="3968" dirty="0">
                <a:latin typeface="Arial"/>
                <a:cs typeface="Arial"/>
              </a:rPr>
              <a:t>Code </a:t>
            </a:r>
            <a:r>
              <a:rPr sz="477" spc="17" dirty="0">
                <a:latin typeface="Arial"/>
                <a:cs typeface="Arial"/>
              </a:rPr>
              <a:t>6-B. </a:t>
            </a:r>
            <a:r>
              <a:rPr sz="477" spc="-3" dirty="0">
                <a:latin typeface="Arial"/>
                <a:cs typeface="Arial"/>
              </a:rPr>
              <a:t>Nature </a:t>
            </a:r>
            <a:r>
              <a:rPr sz="477" spc="24" dirty="0">
                <a:latin typeface="Arial"/>
                <a:cs typeface="Arial"/>
              </a:rPr>
              <a:t>of</a:t>
            </a:r>
            <a:r>
              <a:rPr sz="477" spc="-17" dirty="0">
                <a:latin typeface="Arial"/>
                <a:cs typeface="Arial"/>
              </a:rPr>
              <a:t> </a:t>
            </a:r>
            <a:r>
              <a:rPr sz="477" spc="7" dirty="0">
                <a:latin typeface="Arial"/>
                <a:cs typeface="Arial"/>
              </a:rPr>
              <a:t>Action</a:t>
            </a:r>
            <a:endParaRPr sz="477">
              <a:latin typeface="Arial"/>
              <a:cs typeface="Arial"/>
            </a:endParaRPr>
          </a:p>
        </p:txBody>
      </p:sp>
      <p:sp>
        <p:nvSpPr>
          <p:cNvPr id="22" name="object 22"/>
          <p:cNvSpPr/>
          <p:nvPr/>
        </p:nvSpPr>
        <p:spPr>
          <a:xfrm>
            <a:off x="4914034" y="1242580"/>
            <a:ext cx="2117148" cy="0"/>
          </a:xfrm>
          <a:custGeom>
            <a:avLst/>
            <a:gdLst/>
            <a:ahLst/>
            <a:cxnLst/>
            <a:rect l="l" t="t" r="r" b="b"/>
            <a:pathLst>
              <a:path w="3105150">
                <a:moveTo>
                  <a:pt x="3105150" y="0"/>
                </a:moveTo>
                <a:lnTo>
                  <a:pt x="0" y="0"/>
                </a:lnTo>
              </a:path>
            </a:pathLst>
          </a:custGeom>
          <a:ln w="6350">
            <a:solidFill>
              <a:srgbClr val="000000"/>
            </a:solidFill>
          </a:ln>
        </p:spPr>
        <p:txBody>
          <a:bodyPr wrap="square" lIns="0" tIns="0" rIns="0" bIns="0" rtlCol="0"/>
          <a:lstStyle/>
          <a:p>
            <a:endParaRPr/>
          </a:p>
        </p:txBody>
      </p:sp>
      <p:sp>
        <p:nvSpPr>
          <p:cNvPr id="23" name="object 23"/>
          <p:cNvSpPr txBox="1"/>
          <p:nvPr/>
        </p:nvSpPr>
        <p:spPr>
          <a:xfrm>
            <a:off x="4606637" y="1021773"/>
            <a:ext cx="895783" cy="82162"/>
          </a:xfrm>
          <a:prstGeom prst="rect">
            <a:avLst/>
          </a:prstGeom>
        </p:spPr>
        <p:txBody>
          <a:bodyPr vert="horz" wrap="square" lIns="0" tIns="8659" rIns="0" bIns="0" rtlCol="0">
            <a:spAutoFit/>
          </a:bodyPr>
          <a:lstStyle/>
          <a:p>
            <a:pPr marL="8659">
              <a:spcBef>
                <a:spcPts val="68"/>
              </a:spcBef>
            </a:pPr>
            <a:r>
              <a:rPr sz="477" spc="20" dirty="0">
                <a:latin typeface="Arial"/>
                <a:cs typeface="Arial"/>
              </a:rPr>
              <a:t>6-C. </a:t>
            </a:r>
            <a:r>
              <a:rPr sz="477" spc="-7" dirty="0">
                <a:latin typeface="Arial"/>
                <a:cs typeface="Arial"/>
              </a:rPr>
              <a:t>Code </a:t>
            </a:r>
            <a:r>
              <a:rPr sz="477" spc="17" dirty="0">
                <a:latin typeface="Arial"/>
                <a:cs typeface="Arial"/>
              </a:rPr>
              <a:t>6-D. </a:t>
            </a:r>
            <a:r>
              <a:rPr sz="477" spc="-14" dirty="0">
                <a:latin typeface="Arial"/>
                <a:cs typeface="Arial"/>
              </a:rPr>
              <a:t>Legal</a:t>
            </a:r>
            <a:r>
              <a:rPr sz="477" spc="65" dirty="0">
                <a:latin typeface="Arial"/>
                <a:cs typeface="Arial"/>
              </a:rPr>
              <a:t> </a:t>
            </a:r>
            <a:r>
              <a:rPr sz="477" spc="14" dirty="0">
                <a:latin typeface="Arial"/>
                <a:cs typeface="Arial"/>
              </a:rPr>
              <a:t>Authority</a:t>
            </a:r>
            <a:endParaRPr sz="477">
              <a:latin typeface="Arial"/>
              <a:cs typeface="Arial"/>
            </a:endParaRPr>
          </a:p>
        </p:txBody>
      </p:sp>
      <p:sp>
        <p:nvSpPr>
          <p:cNvPr id="24" name="object 24"/>
          <p:cNvSpPr txBox="1"/>
          <p:nvPr/>
        </p:nvSpPr>
        <p:spPr>
          <a:xfrm>
            <a:off x="4606637" y="1233921"/>
            <a:ext cx="887124" cy="82162"/>
          </a:xfrm>
          <a:prstGeom prst="rect">
            <a:avLst/>
          </a:prstGeom>
        </p:spPr>
        <p:txBody>
          <a:bodyPr vert="horz" wrap="square" lIns="0" tIns="8659" rIns="0" bIns="0" rtlCol="0">
            <a:spAutoFit/>
          </a:bodyPr>
          <a:lstStyle/>
          <a:p>
            <a:pPr marL="8659">
              <a:spcBef>
                <a:spcPts val="68"/>
              </a:spcBef>
            </a:pPr>
            <a:r>
              <a:rPr sz="477" spc="7" dirty="0">
                <a:latin typeface="Arial"/>
                <a:cs typeface="Arial"/>
              </a:rPr>
              <a:t>6-E. </a:t>
            </a:r>
            <a:r>
              <a:rPr sz="477" spc="-7" dirty="0">
                <a:latin typeface="Arial"/>
                <a:cs typeface="Arial"/>
              </a:rPr>
              <a:t>Code </a:t>
            </a:r>
            <a:r>
              <a:rPr sz="477" spc="14" dirty="0">
                <a:latin typeface="Arial"/>
                <a:cs typeface="Arial"/>
              </a:rPr>
              <a:t>6-F. </a:t>
            </a:r>
            <a:r>
              <a:rPr sz="477" spc="-14" dirty="0">
                <a:latin typeface="Arial"/>
                <a:cs typeface="Arial"/>
              </a:rPr>
              <a:t>Legal</a:t>
            </a:r>
            <a:r>
              <a:rPr sz="477" spc="31" dirty="0">
                <a:latin typeface="Arial"/>
                <a:cs typeface="Arial"/>
              </a:rPr>
              <a:t> </a:t>
            </a:r>
            <a:r>
              <a:rPr sz="477" spc="14" dirty="0">
                <a:latin typeface="Arial"/>
                <a:cs typeface="Arial"/>
              </a:rPr>
              <a:t>Authority</a:t>
            </a:r>
            <a:endParaRPr sz="477">
              <a:latin typeface="Arial"/>
              <a:cs typeface="Arial"/>
            </a:endParaRPr>
          </a:p>
        </p:txBody>
      </p:sp>
      <p:sp>
        <p:nvSpPr>
          <p:cNvPr id="25" name="object 25"/>
          <p:cNvSpPr/>
          <p:nvPr/>
        </p:nvSpPr>
        <p:spPr>
          <a:xfrm>
            <a:off x="2108489" y="1870363"/>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26" name="object 26"/>
          <p:cNvSpPr/>
          <p:nvPr/>
        </p:nvSpPr>
        <p:spPr>
          <a:xfrm>
            <a:off x="2420216" y="1870363"/>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27" name="object 27"/>
          <p:cNvSpPr/>
          <p:nvPr/>
        </p:nvSpPr>
        <p:spPr>
          <a:xfrm>
            <a:off x="2731943" y="1870363"/>
            <a:ext cx="432955" cy="203489"/>
          </a:xfrm>
          <a:custGeom>
            <a:avLst/>
            <a:gdLst/>
            <a:ahLst/>
            <a:cxnLst/>
            <a:rect l="l" t="t" r="r" b="b"/>
            <a:pathLst>
              <a:path w="635000" h="298450">
                <a:moveTo>
                  <a:pt x="635000" y="0"/>
                </a:moveTo>
                <a:lnTo>
                  <a:pt x="635000" y="298450"/>
                </a:lnTo>
                <a:lnTo>
                  <a:pt x="0" y="298450"/>
                </a:lnTo>
              </a:path>
            </a:pathLst>
          </a:custGeom>
          <a:ln w="6350">
            <a:solidFill>
              <a:srgbClr val="000000"/>
            </a:solidFill>
          </a:ln>
        </p:spPr>
        <p:txBody>
          <a:bodyPr wrap="square" lIns="0" tIns="0" rIns="0" bIns="0" rtlCol="0"/>
          <a:lstStyle/>
          <a:p>
            <a:endParaRPr/>
          </a:p>
        </p:txBody>
      </p:sp>
      <p:sp>
        <p:nvSpPr>
          <p:cNvPr id="28" name="object 28"/>
          <p:cNvSpPr/>
          <p:nvPr/>
        </p:nvSpPr>
        <p:spPr>
          <a:xfrm>
            <a:off x="3169227" y="1870363"/>
            <a:ext cx="402648" cy="203489"/>
          </a:xfrm>
          <a:custGeom>
            <a:avLst/>
            <a:gdLst/>
            <a:ahLst/>
            <a:cxnLst/>
            <a:rect l="l" t="t" r="r" b="b"/>
            <a:pathLst>
              <a:path w="590550" h="298450">
                <a:moveTo>
                  <a:pt x="590550" y="0"/>
                </a:moveTo>
                <a:lnTo>
                  <a:pt x="590550" y="298450"/>
                </a:lnTo>
                <a:lnTo>
                  <a:pt x="0" y="298450"/>
                </a:lnTo>
              </a:path>
            </a:pathLst>
          </a:custGeom>
          <a:ln w="6350">
            <a:solidFill>
              <a:srgbClr val="000000"/>
            </a:solidFill>
          </a:ln>
        </p:spPr>
        <p:txBody>
          <a:bodyPr wrap="square" lIns="0" tIns="0" rIns="0" bIns="0" rtlCol="0"/>
          <a:lstStyle/>
          <a:p>
            <a:endParaRPr/>
          </a:p>
        </p:txBody>
      </p:sp>
      <p:sp>
        <p:nvSpPr>
          <p:cNvPr id="29" name="object 29"/>
          <p:cNvSpPr/>
          <p:nvPr/>
        </p:nvSpPr>
        <p:spPr>
          <a:xfrm>
            <a:off x="3571875" y="1870363"/>
            <a:ext cx="684068" cy="203489"/>
          </a:xfrm>
          <a:custGeom>
            <a:avLst/>
            <a:gdLst/>
            <a:ahLst/>
            <a:cxnLst/>
            <a:rect l="l" t="t" r="r" b="b"/>
            <a:pathLst>
              <a:path w="1003300" h="298450">
                <a:moveTo>
                  <a:pt x="1003300" y="0"/>
                </a:moveTo>
                <a:lnTo>
                  <a:pt x="1003300" y="298450"/>
                </a:lnTo>
                <a:lnTo>
                  <a:pt x="0" y="298450"/>
                </a:lnTo>
              </a:path>
            </a:pathLst>
          </a:custGeom>
          <a:ln w="6350">
            <a:solidFill>
              <a:srgbClr val="000000"/>
            </a:solidFill>
          </a:ln>
        </p:spPr>
        <p:txBody>
          <a:bodyPr wrap="square" lIns="0" tIns="0" rIns="0" bIns="0" rtlCol="0"/>
          <a:lstStyle/>
          <a:p>
            <a:endParaRPr/>
          </a:p>
        </p:txBody>
      </p:sp>
      <p:sp>
        <p:nvSpPr>
          <p:cNvPr id="30" name="object 30"/>
          <p:cNvSpPr/>
          <p:nvPr/>
        </p:nvSpPr>
        <p:spPr>
          <a:xfrm>
            <a:off x="4260273" y="2073852"/>
            <a:ext cx="342034" cy="0"/>
          </a:xfrm>
          <a:custGeom>
            <a:avLst/>
            <a:gdLst/>
            <a:ahLst/>
            <a:cxnLst/>
            <a:rect l="l" t="t" r="r" b="b"/>
            <a:pathLst>
              <a:path w="501650">
                <a:moveTo>
                  <a:pt x="501650" y="0"/>
                </a:moveTo>
                <a:lnTo>
                  <a:pt x="0" y="0"/>
                </a:lnTo>
              </a:path>
            </a:pathLst>
          </a:custGeom>
          <a:ln w="6350">
            <a:solidFill>
              <a:srgbClr val="000000"/>
            </a:solidFill>
          </a:ln>
        </p:spPr>
        <p:txBody>
          <a:bodyPr wrap="square" lIns="0" tIns="0" rIns="0" bIns="0" rtlCol="0"/>
          <a:lstStyle/>
          <a:p>
            <a:endParaRPr/>
          </a:p>
        </p:txBody>
      </p:sp>
      <p:sp>
        <p:nvSpPr>
          <p:cNvPr id="31" name="object 31"/>
          <p:cNvSpPr/>
          <p:nvPr/>
        </p:nvSpPr>
        <p:spPr>
          <a:xfrm>
            <a:off x="4602307" y="1870363"/>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32" name="object 32"/>
          <p:cNvSpPr txBox="1"/>
          <p:nvPr/>
        </p:nvSpPr>
        <p:spPr>
          <a:xfrm>
            <a:off x="4251614" y="1857375"/>
            <a:ext cx="562841" cy="71710"/>
          </a:xfrm>
          <a:prstGeom prst="rect">
            <a:avLst/>
          </a:prstGeom>
        </p:spPr>
        <p:txBody>
          <a:bodyPr vert="horz" wrap="square" lIns="0" tIns="8659" rIns="0" bIns="0" rtlCol="0">
            <a:spAutoFit/>
          </a:bodyPr>
          <a:lstStyle/>
          <a:p>
            <a:pPr marL="8659">
              <a:spcBef>
                <a:spcPts val="68"/>
              </a:spcBef>
            </a:pPr>
            <a:r>
              <a:rPr sz="409" spc="10" dirty="0">
                <a:latin typeface="Arial"/>
                <a:cs typeface="Arial"/>
              </a:rPr>
              <a:t>13.Pay </a:t>
            </a:r>
            <a:r>
              <a:rPr sz="409" spc="-3" dirty="0">
                <a:latin typeface="Arial"/>
                <a:cs typeface="Arial"/>
              </a:rPr>
              <a:t>Basis </a:t>
            </a:r>
            <a:r>
              <a:rPr sz="409" spc="31" dirty="0">
                <a:latin typeface="Arial"/>
                <a:cs typeface="Arial"/>
              </a:rPr>
              <a:t>16.</a:t>
            </a:r>
            <a:r>
              <a:rPr sz="409" spc="-20" dirty="0">
                <a:latin typeface="Arial"/>
                <a:cs typeface="Arial"/>
              </a:rPr>
              <a:t> </a:t>
            </a:r>
            <a:r>
              <a:rPr sz="409" spc="-10" dirty="0">
                <a:latin typeface="Arial"/>
                <a:cs typeface="Arial"/>
              </a:rPr>
              <a:t>Pay</a:t>
            </a:r>
            <a:endParaRPr sz="409">
              <a:latin typeface="Arial"/>
              <a:cs typeface="Arial"/>
            </a:endParaRPr>
          </a:p>
        </p:txBody>
      </p:sp>
      <p:sp>
        <p:nvSpPr>
          <p:cNvPr id="33" name="object 33"/>
          <p:cNvSpPr/>
          <p:nvPr/>
        </p:nvSpPr>
        <p:spPr>
          <a:xfrm>
            <a:off x="4914034" y="1870363"/>
            <a:ext cx="311727" cy="203489"/>
          </a:xfrm>
          <a:custGeom>
            <a:avLst/>
            <a:gdLst/>
            <a:ahLst/>
            <a:cxnLst/>
            <a:rect l="l" t="t" r="r" b="b"/>
            <a:pathLst>
              <a:path w="457200" h="298450">
                <a:moveTo>
                  <a:pt x="457200" y="0"/>
                </a:moveTo>
                <a:lnTo>
                  <a:pt x="457200" y="298450"/>
                </a:lnTo>
                <a:lnTo>
                  <a:pt x="0" y="298450"/>
                </a:lnTo>
              </a:path>
            </a:pathLst>
          </a:custGeom>
          <a:ln w="6350">
            <a:solidFill>
              <a:srgbClr val="000000"/>
            </a:solidFill>
          </a:ln>
        </p:spPr>
        <p:txBody>
          <a:bodyPr wrap="square" lIns="0" tIns="0" rIns="0" bIns="0" rtlCol="0"/>
          <a:lstStyle/>
          <a:p>
            <a:endParaRPr/>
          </a:p>
        </p:txBody>
      </p:sp>
      <p:sp>
        <p:nvSpPr>
          <p:cNvPr id="34" name="object 34"/>
          <p:cNvSpPr txBox="1"/>
          <p:nvPr/>
        </p:nvSpPr>
        <p:spPr>
          <a:xfrm>
            <a:off x="4909705" y="1857375"/>
            <a:ext cx="228167" cy="71710"/>
          </a:xfrm>
          <a:prstGeom prst="rect">
            <a:avLst/>
          </a:prstGeom>
        </p:spPr>
        <p:txBody>
          <a:bodyPr vert="horz" wrap="square" lIns="0" tIns="8659" rIns="0" bIns="0" rtlCol="0">
            <a:spAutoFit/>
          </a:bodyPr>
          <a:lstStyle/>
          <a:p>
            <a:pPr marL="8659">
              <a:spcBef>
                <a:spcPts val="68"/>
              </a:spcBef>
            </a:pPr>
            <a:r>
              <a:rPr sz="409" spc="31" dirty="0">
                <a:latin typeface="Arial"/>
                <a:cs typeface="Arial"/>
              </a:rPr>
              <a:t>17.</a:t>
            </a:r>
            <a:r>
              <a:rPr sz="409" spc="-7" dirty="0">
                <a:latin typeface="Arial"/>
                <a:cs typeface="Arial"/>
              </a:rPr>
              <a:t> </a:t>
            </a:r>
            <a:r>
              <a:rPr sz="409" spc="-3" dirty="0">
                <a:latin typeface="Arial"/>
                <a:cs typeface="Arial"/>
              </a:rPr>
              <a:t>Occ.</a:t>
            </a:r>
            <a:endParaRPr sz="409">
              <a:latin typeface="Arial"/>
              <a:cs typeface="Arial"/>
            </a:endParaRPr>
          </a:p>
        </p:txBody>
      </p:sp>
      <p:sp>
        <p:nvSpPr>
          <p:cNvPr id="35" name="object 35"/>
          <p:cNvSpPr/>
          <p:nvPr/>
        </p:nvSpPr>
        <p:spPr>
          <a:xfrm>
            <a:off x="5225761" y="1870363"/>
            <a:ext cx="432955" cy="203489"/>
          </a:xfrm>
          <a:custGeom>
            <a:avLst/>
            <a:gdLst/>
            <a:ahLst/>
            <a:cxnLst/>
            <a:rect l="l" t="t" r="r" b="b"/>
            <a:pathLst>
              <a:path w="635000" h="298450">
                <a:moveTo>
                  <a:pt x="635000" y="0"/>
                </a:moveTo>
                <a:lnTo>
                  <a:pt x="635000" y="298450"/>
                </a:lnTo>
                <a:lnTo>
                  <a:pt x="0" y="298450"/>
                </a:lnTo>
              </a:path>
            </a:pathLst>
          </a:custGeom>
          <a:ln w="6350">
            <a:solidFill>
              <a:srgbClr val="000000"/>
            </a:solidFill>
          </a:ln>
        </p:spPr>
        <p:txBody>
          <a:bodyPr wrap="square" lIns="0" tIns="0" rIns="0" bIns="0" rtlCol="0"/>
          <a:lstStyle/>
          <a:p>
            <a:endParaRPr/>
          </a:p>
        </p:txBody>
      </p:sp>
      <p:sp>
        <p:nvSpPr>
          <p:cNvPr id="36" name="object 36"/>
          <p:cNvSpPr/>
          <p:nvPr/>
        </p:nvSpPr>
        <p:spPr>
          <a:xfrm>
            <a:off x="5663045" y="1870363"/>
            <a:ext cx="402648" cy="203489"/>
          </a:xfrm>
          <a:custGeom>
            <a:avLst/>
            <a:gdLst/>
            <a:ahLst/>
            <a:cxnLst/>
            <a:rect l="l" t="t" r="r" b="b"/>
            <a:pathLst>
              <a:path w="590550" h="298450">
                <a:moveTo>
                  <a:pt x="590550" y="0"/>
                </a:moveTo>
                <a:lnTo>
                  <a:pt x="590550" y="298450"/>
                </a:lnTo>
                <a:lnTo>
                  <a:pt x="0" y="298450"/>
                </a:lnTo>
              </a:path>
            </a:pathLst>
          </a:custGeom>
          <a:ln w="6350">
            <a:solidFill>
              <a:srgbClr val="000000"/>
            </a:solidFill>
          </a:ln>
        </p:spPr>
        <p:txBody>
          <a:bodyPr wrap="square" lIns="0" tIns="0" rIns="0" bIns="0" rtlCol="0"/>
          <a:lstStyle/>
          <a:p>
            <a:endParaRPr/>
          </a:p>
        </p:txBody>
      </p:sp>
      <p:sp>
        <p:nvSpPr>
          <p:cNvPr id="37" name="object 37"/>
          <p:cNvSpPr/>
          <p:nvPr/>
        </p:nvSpPr>
        <p:spPr>
          <a:xfrm>
            <a:off x="6065693" y="1870363"/>
            <a:ext cx="684068" cy="203489"/>
          </a:xfrm>
          <a:custGeom>
            <a:avLst/>
            <a:gdLst/>
            <a:ahLst/>
            <a:cxnLst/>
            <a:rect l="l" t="t" r="r" b="b"/>
            <a:pathLst>
              <a:path w="1003300" h="298450">
                <a:moveTo>
                  <a:pt x="1003300" y="0"/>
                </a:moveTo>
                <a:lnTo>
                  <a:pt x="1003300" y="298450"/>
                </a:lnTo>
                <a:lnTo>
                  <a:pt x="0" y="298450"/>
                </a:lnTo>
              </a:path>
            </a:pathLst>
          </a:custGeom>
          <a:ln w="6350">
            <a:solidFill>
              <a:srgbClr val="000000"/>
            </a:solidFill>
          </a:ln>
        </p:spPr>
        <p:txBody>
          <a:bodyPr wrap="square" lIns="0" tIns="0" rIns="0" bIns="0" rtlCol="0"/>
          <a:lstStyle/>
          <a:p>
            <a:endParaRPr/>
          </a:p>
        </p:txBody>
      </p:sp>
      <p:sp>
        <p:nvSpPr>
          <p:cNvPr id="38" name="object 38"/>
          <p:cNvSpPr/>
          <p:nvPr/>
        </p:nvSpPr>
        <p:spPr>
          <a:xfrm>
            <a:off x="6754091" y="2073852"/>
            <a:ext cx="277091" cy="0"/>
          </a:xfrm>
          <a:custGeom>
            <a:avLst/>
            <a:gdLst/>
            <a:ahLst/>
            <a:cxnLst/>
            <a:rect l="l" t="t" r="r" b="b"/>
            <a:pathLst>
              <a:path w="406400">
                <a:moveTo>
                  <a:pt x="406400" y="0"/>
                </a:moveTo>
                <a:lnTo>
                  <a:pt x="0" y="0"/>
                </a:lnTo>
              </a:path>
            </a:pathLst>
          </a:custGeom>
          <a:ln w="6350">
            <a:solidFill>
              <a:srgbClr val="000000"/>
            </a:solidFill>
          </a:ln>
        </p:spPr>
        <p:txBody>
          <a:bodyPr wrap="square" lIns="0" tIns="0" rIns="0" bIns="0" rtlCol="0"/>
          <a:lstStyle/>
          <a:p>
            <a:endParaRPr/>
          </a:p>
        </p:txBody>
      </p:sp>
      <p:sp>
        <p:nvSpPr>
          <p:cNvPr id="39" name="object 39"/>
          <p:cNvSpPr txBox="1"/>
          <p:nvPr/>
        </p:nvSpPr>
        <p:spPr>
          <a:xfrm>
            <a:off x="5221432" y="1848716"/>
            <a:ext cx="1736148" cy="82225"/>
          </a:xfrm>
          <a:prstGeom prst="rect">
            <a:avLst/>
          </a:prstGeom>
        </p:spPr>
        <p:txBody>
          <a:bodyPr vert="horz" wrap="square" lIns="0" tIns="8659" rIns="0" bIns="0" rtlCol="0">
            <a:spAutoFit/>
          </a:bodyPr>
          <a:lstStyle/>
          <a:p>
            <a:pPr marL="8659">
              <a:spcBef>
                <a:spcPts val="68"/>
              </a:spcBef>
            </a:pPr>
            <a:r>
              <a:rPr sz="409" spc="3" dirty="0">
                <a:latin typeface="Arial"/>
                <a:cs typeface="Arial"/>
              </a:rPr>
              <a:t>18.Grade or </a:t>
            </a:r>
            <a:r>
              <a:rPr sz="409" spc="-10" dirty="0">
                <a:latin typeface="Arial"/>
                <a:cs typeface="Arial"/>
              </a:rPr>
              <a:t>Level </a:t>
            </a:r>
            <a:r>
              <a:rPr sz="409" spc="14" dirty="0">
                <a:latin typeface="Arial"/>
                <a:cs typeface="Arial"/>
              </a:rPr>
              <a:t>19.Step </a:t>
            </a:r>
            <a:r>
              <a:rPr sz="409" spc="3" dirty="0">
                <a:latin typeface="Arial"/>
                <a:cs typeface="Arial"/>
              </a:rPr>
              <a:t>or </a:t>
            </a:r>
            <a:r>
              <a:rPr sz="409" spc="-14" dirty="0">
                <a:latin typeface="Arial"/>
                <a:cs typeface="Arial"/>
              </a:rPr>
              <a:t>Rate </a:t>
            </a:r>
            <a:r>
              <a:rPr sz="716" spc="56" baseline="-7936" dirty="0">
                <a:latin typeface="Arial"/>
                <a:cs typeface="Arial"/>
              </a:rPr>
              <a:t>20. </a:t>
            </a:r>
            <a:r>
              <a:rPr sz="716" spc="5" baseline="-7936" dirty="0">
                <a:latin typeface="Arial"/>
                <a:cs typeface="Arial"/>
              </a:rPr>
              <a:t>Total Salary/Award </a:t>
            </a:r>
            <a:r>
              <a:rPr sz="409" spc="31" dirty="0">
                <a:latin typeface="Arial"/>
                <a:cs typeface="Arial"/>
              </a:rPr>
              <a:t>21.</a:t>
            </a:r>
            <a:r>
              <a:rPr sz="409" spc="116" dirty="0">
                <a:latin typeface="Arial"/>
                <a:cs typeface="Arial"/>
              </a:rPr>
              <a:t> </a:t>
            </a:r>
            <a:r>
              <a:rPr sz="409" spc="-10" dirty="0">
                <a:latin typeface="Arial"/>
                <a:cs typeface="Arial"/>
              </a:rPr>
              <a:t>Pay</a:t>
            </a:r>
            <a:endParaRPr sz="409">
              <a:latin typeface="Arial"/>
              <a:cs typeface="Arial"/>
            </a:endParaRPr>
          </a:p>
        </p:txBody>
      </p:sp>
      <p:sp>
        <p:nvSpPr>
          <p:cNvPr id="40" name="object 40"/>
          <p:cNvSpPr/>
          <p:nvPr/>
        </p:nvSpPr>
        <p:spPr>
          <a:xfrm>
            <a:off x="2108488"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1" name="object 41"/>
          <p:cNvSpPr/>
          <p:nvPr/>
        </p:nvSpPr>
        <p:spPr>
          <a:xfrm>
            <a:off x="2731943"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2" name="object 42"/>
          <p:cNvSpPr/>
          <p:nvPr/>
        </p:nvSpPr>
        <p:spPr>
          <a:xfrm>
            <a:off x="3355398"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3" name="object 43"/>
          <p:cNvSpPr/>
          <p:nvPr/>
        </p:nvSpPr>
        <p:spPr>
          <a:xfrm>
            <a:off x="3978852" y="2281670"/>
            <a:ext cx="623455" cy="0"/>
          </a:xfrm>
          <a:custGeom>
            <a:avLst/>
            <a:gdLst/>
            <a:ahLst/>
            <a:cxnLst/>
            <a:rect l="l" t="t" r="r" b="b"/>
            <a:pathLst>
              <a:path w="914400">
                <a:moveTo>
                  <a:pt x="914400" y="0"/>
                </a:moveTo>
                <a:lnTo>
                  <a:pt x="0" y="0"/>
                </a:lnTo>
              </a:path>
            </a:pathLst>
          </a:custGeom>
          <a:ln w="6350">
            <a:solidFill>
              <a:srgbClr val="000000"/>
            </a:solidFill>
          </a:ln>
        </p:spPr>
        <p:txBody>
          <a:bodyPr wrap="square" lIns="0" tIns="0" rIns="0" bIns="0" rtlCol="0"/>
          <a:lstStyle/>
          <a:p>
            <a:endParaRPr/>
          </a:p>
        </p:txBody>
      </p:sp>
      <p:sp>
        <p:nvSpPr>
          <p:cNvPr id="44" name="object 44"/>
          <p:cNvSpPr/>
          <p:nvPr/>
        </p:nvSpPr>
        <p:spPr>
          <a:xfrm>
            <a:off x="4602307"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5" name="object 45"/>
          <p:cNvSpPr/>
          <p:nvPr/>
        </p:nvSpPr>
        <p:spPr>
          <a:xfrm>
            <a:off x="5225761"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6" name="object 46"/>
          <p:cNvSpPr/>
          <p:nvPr/>
        </p:nvSpPr>
        <p:spPr>
          <a:xfrm>
            <a:off x="5849216" y="2078182"/>
            <a:ext cx="623455" cy="203489"/>
          </a:xfrm>
          <a:custGeom>
            <a:avLst/>
            <a:gdLst/>
            <a:ahLst/>
            <a:cxnLst/>
            <a:rect l="l" t="t" r="r" b="b"/>
            <a:pathLst>
              <a:path w="914400" h="298450">
                <a:moveTo>
                  <a:pt x="914400" y="0"/>
                </a:moveTo>
                <a:lnTo>
                  <a:pt x="914400" y="298450"/>
                </a:lnTo>
                <a:lnTo>
                  <a:pt x="0" y="298450"/>
                </a:lnTo>
              </a:path>
            </a:pathLst>
          </a:custGeom>
          <a:ln w="6350">
            <a:solidFill>
              <a:srgbClr val="000000"/>
            </a:solidFill>
          </a:ln>
        </p:spPr>
        <p:txBody>
          <a:bodyPr wrap="square" lIns="0" tIns="0" rIns="0" bIns="0" rtlCol="0"/>
          <a:lstStyle/>
          <a:p>
            <a:endParaRPr/>
          </a:p>
        </p:txBody>
      </p:sp>
      <p:sp>
        <p:nvSpPr>
          <p:cNvPr id="47" name="object 47"/>
          <p:cNvSpPr/>
          <p:nvPr/>
        </p:nvSpPr>
        <p:spPr>
          <a:xfrm>
            <a:off x="6472671" y="2281670"/>
            <a:ext cx="558511" cy="0"/>
          </a:xfrm>
          <a:custGeom>
            <a:avLst/>
            <a:gdLst/>
            <a:ahLst/>
            <a:cxnLst/>
            <a:rect l="l" t="t" r="r" b="b"/>
            <a:pathLst>
              <a:path w="819150">
                <a:moveTo>
                  <a:pt x="819150" y="0"/>
                </a:moveTo>
                <a:lnTo>
                  <a:pt x="0" y="0"/>
                </a:lnTo>
              </a:path>
            </a:pathLst>
          </a:custGeom>
          <a:ln w="6350">
            <a:solidFill>
              <a:srgbClr val="000000"/>
            </a:solidFill>
          </a:ln>
        </p:spPr>
        <p:txBody>
          <a:bodyPr wrap="square" lIns="0" tIns="0" rIns="0" bIns="0" rtlCol="0"/>
          <a:lstStyle/>
          <a:p>
            <a:endParaRPr/>
          </a:p>
        </p:txBody>
      </p:sp>
      <p:sp>
        <p:nvSpPr>
          <p:cNvPr id="48" name="object 48"/>
          <p:cNvSpPr txBox="1"/>
          <p:nvPr/>
        </p:nvSpPr>
        <p:spPr>
          <a:xfrm>
            <a:off x="6477000" y="2065193"/>
            <a:ext cx="458499" cy="82162"/>
          </a:xfrm>
          <a:prstGeom prst="rect">
            <a:avLst/>
          </a:prstGeom>
        </p:spPr>
        <p:txBody>
          <a:bodyPr vert="horz" wrap="square" lIns="0" tIns="8659" rIns="0" bIns="0" rtlCol="0">
            <a:spAutoFit/>
          </a:bodyPr>
          <a:lstStyle/>
          <a:p>
            <a:pPr marL="8659">
              <a:spcBef>
                <a:spcPts val="68"/>
              </a:spcBef>
            </a:pPr>
            <a:r>
              <a:rPr sz="477" spc="27" dirty="0">
                <a:latin typeface="Arial"/>
                <a:cs typeface="Arial"/>
              </a:rPr>
              <a:t>20D. </a:t>
            </a:r>
            <a:r>
              <a:rPr sz="477" spc="3" dirty="0">
                <a:latin typeface="Arial"/>
                <a:cs typeface="Arial"/>
              </a:rPr>
              <a:t>Other</a:t>
            </a:r>
            <a:r>
              <a:rPr sz="477" spc="-7" dirty="0">
                <a:latin typeface="Arial"/>
                <a:cs typeface="Arial"/>
              </a:rPr>
              <a:t> </a:t>
            </a:r>
            <a:r>
              <a:rPr sz="477" spc="-14" dirty="0">
                <a:latin typeface="Arial"/>
                <a:cs typeface="Arial"/>
              </a:rPr>
              <a:t>Pay</a:t>
            </a:r>
            <a:endParaRPr sz="477">
              <a:latin typeface="Arial"/>
              <a:cs typeface="Arial"/>
            </a:endParaRPr>
          </a:p>
        </p:txBody>
      </p:sp>
      <p:sp>
        <p:nvSpPr>
          <p:cNvPr id="49" name="object 49"/>
          <p:cNvSpPr/>
          <p:nvPr/>
        </p:nvSpPr>
        <p:spPr>
          <a:xfrm>
            <a:off x="2108489" y="1866034"/>
            <a:ext cx="2493818" cy="0"/>
          </a:xfrm>
          <a:custGeom>
            <a:avLst/>
            <a:gdLst/>
            <a:ahLst/>
            <a:cxnLst/>
            <a:rect l="l" t="t" r="r" b="b"/>
            <a:pathLst>
              <a:path w="3657600">
                <a:moveTo>
                  <a:pt x="3657600" y="0"/>
                </a:moveTo>
                <a:lnTo>
                  <a:pt x="0" y="0"/>
                </a:lnTo>
              </a:path>
            </a:pathLst>
          </a:custGeom>
          <a:ln w="6350">
            <a:solidFill>
              <a:srgbClr val="000000"/>
            </a:solidFill>
          </a:ln>
        </p:spPr>
        <p:txBody>
          <a:bodyPr wrap="square" lIns="0" tIns="0" rIns="0" bIns="0" rtlCol="0"/>
          <a:lstStyle/>
          <a:p>
            <a:endParaRPr/>
          </a:p>
        </p:txBody>
      </p:sp>
      <p:sp>
        <p:nvSpPr>
          <p:cNvPr id="50" name="object 50"/>
          <p:cNvSpPr/>
          <p:nvPr/>
        </p:nvSpPr>
        <p:spPr>
          <a:xfrm>
            <a:off x="4602307" y="1866034"/>
            <a:ext cx="2428875" cy="0"/>
          </a:xfrm>
          <a:custGeom>
            <a:avLst/>
            <a:gdLst/>
            <a:ahLst/>
            <a:cxnLst/>
            <a:rect l="l" t="t" r="r" b="b"/>
            <a:pathLst>
              <a:path w="3562350">
                <a:moveTo>
                  <a:pt x="3562350" y="0"/>
                </a:moveTo>
                <a:lnTo>
                  <a:pt x="0" y="0"/>
                </a:lnTo>
              </a:path>
            </a:pathLst>
          </a:custGeom>
          <a:ln w="6350">
            <a:solidFill>
              <a:srgbClr val="000000"/>
            </a:solidFill>
          </a:ln>
        </p:spPr>
        <p:txBody>
          <a:bodyPr wrap="square" lIns="0" tIns="0" rIns="0" bIns="0" rtlCol="0"/>
          <a:lstStyle/>
          <a:p>
            <a:endParaRPr/>
          </a:p>
        </p:txBody>
      </p:sp>
      <p:sp>
        <p:nvSpPr>
          <p:cNvPr id="51" name="object 51"/>
          <p:cNvSpPr/>
          <p:nvPr/>
        </p:nvSpPr>
        <p:spPr>
          <a:xfrm>
            <a:off x="2108489" y="2909454"/>
            <a:ext cx="4927023" cy="108239"/>
          </a:xfrm>
          <a:custGeom>
            <a:avLst/>
            <a:gdLst/>
            <a:ahLst/>
            <a:cxnLst/>
            <a:rect l="l" t="t" r="r" b="b"/>
            <a:pathLst>
              <a:path w="7226300" h="158750">
                <a:moveTo>
                  <a:pt x="0" y="0"/>
                </a:moveTo>
                <a:lnTo>
                  <a:pt x="7226300" y="0"/>
                </a:lnTo>
                <a:lnTo>
                  <a:pt x="7226300" y="158750"/>
                </a:lnTo>
                <a:lnTo>
                  <a:pt x="0" y="158750"/>
                </a:lnTo>
                <a:lnTo>
                  <a:pt x="0" y="0"/>
                </a:lnTo>
                <a:close/>
              </a:path>
            </a:pathLst>
          </a:custGeom>
          <a:solidFill>
            <a:srgbClr val="ABABAB"/>
          </a:solidFill>
        </p:spPr>
        <p:txBody>
          <a:bodyPr wrap="square" lIns="0" tIns="0" rIns="0" bIns="0" rtlCol="0"/>
          <a:lstStyle/>
          <a:p>
            <a:endParaRPr/>
          </a:p>
        </p:txBody>
      </p:sp>
      <p:sp>
        <p:nvSpPr>
          <p:cNvPr id="52" name="object 52"/>
          <p:cNvSpPr/>
          <p:nvPr/>
        </p:nvSpPr>
        <p:spPr>
          <a:xfrm>
            <a:off x="2108489" y="3009034"/>
            <a:ext cx="2493818" cy="207818"/>
          </a:xfrm>
          <a:custGeom>
            <a:avLst/>
            <a:gdLst/>
            <a:ahLst/>
            <a:cxnLst/>
            <a:rect l="l" t="t" r="r" b="b"/>
            <a:pathLst>
              <a:path w="3657600" h="304800">
                <a:moveTo>
                  <a:pt x="3657600" y="0"/>
                </a:moveTo>
                <a:lnTo>
                  <a:pt x="3657600" y="304800"/>
                </a:lnTo>
                <a:lnTo>
                  <a:pt x="0" y="304800"/>
                </a:lnTo>
              </a:path>
            </a:pathLst>
          </a:custGeom>
          <a:ln w="6350">
            <a:solidFill>
              <a:srgbClr val="000000"/>
            </a:solidFill>
          </a:ln>
        </p:spPr>
        <p:txBody>
          <a:bodyPr wrap="square" lIns="0" tIns="0" rIns="0" bIns="0" rtlCol="0"/>
          <a:lstStyle/>
          <a:p>
            <a:endParaRPr/>
          </a:p>
        </p:txBody>
      </p:sp>
      <p:sp>
        <p:nvSpPr>
          <p:cNvPr id="53" name="object 53"/>
          <p:cNvSpPr txBox="1"/>
          <p:nvPr/>
        </p:nvSpPr>
        <p:spPr>
          <a:xfrm>
            <a:off x="2112818" y="2896466"/>
            <a:ext cx="758536" cy="175456"/>
          </a:xfrm>
          <a:prstGeom prst="rect">
            <a:avLst/>
          </a:prstGeom>
        </p:spPr>
        <p:txBody>
          <a:bodyPr vert="horz" wrap="square" lIns="0" tIns="8659" rIns="0" bIns="0" rtlCol="0">
            <a:spAutoFit/>
          </a:bodyPr>
          <a:lstStyle/>
          <a:p>
            <a:pPr marL="25977">
              <a:lnSpc>
                <a:spcPts val="750"/>
              </a:lnSpc>
              <a:spcBef>
                <a:spcPts val="68"/>
              </a:spcBef>
            </a:pPr>
            <a:r>
              <a:rPr sz="682" b="1" spc="-37" dirty="0">
                <a:latin typeface="Arial"/>
                <a:cs typeface="Arial"/>
              </a:rPr>
              <a:t>EMPLOYEE</a:t>
            </a:r>
            <a:r>
              <a:rPr sz="682" b="1" spc="3" dirty="0">
                <a:latin typeface="Arial"/>
                <a:cs typeface="Arial"/>
              </a:rPr>
              <a:t> </a:t>
            </a:r>
            <a:r>
              <a:rPr sz="682" b="1" spc="10" dirty="0">
                <a:latin typeface="Arial"/>
                <a:cs typeface="Arial"/>
              </a:rPr>
              <a:t>DATA</a:t>
            </a:r>
            <a:endParaRPr sz="682">
              <a:latin typeface="Arial"/>
              <a:cs typeface="Arial"/>
            </a:endParaRPr>
          </a:p>
          <a:p>
            <a:pPr marL="8659">
              <a:lnSpc>
                <a:spcPts val="505"/>
              </a:lnSpc>
            </a:pPr>
            <a:r>
              <a:rPr sz="477" spc="37" dirty="0">
                <a:latin typeface="Arial"/>
                <a:cs typeface="Arial"/>
              </a:rPr>
              <a:t>23. </a:t>
            </a:r>
            <a:r>
              <a:rPr sz="477" spc="-3" dirty="0">
                <a:latin typeface="Arial"/>
                <a:cs typeface="Arial"/>
              </a:rPr>
              <a:t>Veterans</a:t>
            </a:r>
            <a:r>
              <a:rPr sz="477" dirty="0">
                <a:latin typeface="Arial"/>
                <a:cs typeface="Arial"/>
              </a:rPr>
              <a:t> </a:t>
            </a:r>
            <a:r>
              <a:rPr sz="477" spc="-10" dirty="0">
                <a:latin typeface="Arial"/>
                <a:cs typeface="Arial"/>
              </a:rPr>
              <a:t>Preference</a:t>
            </a:r>
            <a:endParaRPr sz="477">
              <a:latin typeface="Arial"/>
              <a:cs typeface="Arial"/>
            </a:endParaRPr>
          </a:p>
        </p:txBody>
      </p:sp>
      <p:sp>
        <p:nvSpPr>
          <p:cNvPr id="54" name="object 54"/>
          <p:cNvSpPr txBox="1"/>
          <p:nvPr/>
        </p:nvSpPr>
        <p:spPr>
          <a:xfrm>
            <a:off x="2415887" y="3052330"/>
            <a:ext cx="971117" cy="71710"/>
          </a:xfrm>
          <a:prstGeom prst="rect">
            <a:avLst/>
          </a:prstGeom>
        </p:spPr>
        <p:txBody>
          <a:bodyPr vert="horz" wrap="square" lIns="0" tIns="8659" rIns="0" bIns="0" rtlCol="0">
            <a:spAutoFit/>
          </a:bodyPr>
          <a:lstStyle/>
          <a:p>
            <a:pPr marL="8659">
              <a:spcBef>
                <a:spcPts val="68"/>
              </a:spcBef>
              <a:tabLst>
                <a:tab pos="432077" algn="l"/>
              </a:tabLst>
            </a:pPr>
            <a:r>
              <a:rPr sz="409" spc="27" dirty="0">
                <a:latin typeface="Arial"/>
                <a:cs typeface="Arial"/>
              </a:rPr>
              <a:t>1</a:t>
            </a:r>
            <a:r>
              <a:rPr sz="409" spc="37" dirty="0">
                <a:latin typeface="Arial"/>
                <a:cs typeface="Arial"/>
              </a:rPr>
              <a:t> </a:t>
            </a:r>
            <a:r>
              <a:rPr sz="409" dirty="0">
                <a:latin typeface="Arial"/>
                <a:cs typeface="Arial"/>
              </a:rPr>
              <a:t>-</a:t>
            </a:r>
            <a:r>
              <a:rPr sz="409" spc="24" dirty="0">
                <a:latin typeface="Arial"/>
                <a:cs typeface="Arial"/>
              </a:rPr>
              <a:t> </a:t>
            </a:r>
            <a:r>
              <a:rPr sz="409" dirty="0">
                <a:latin typeface="Arial"/>
                <a:cs typeface="Arial"/>
              </a:rPr>
              <a:t>None	</a:t>
            </a:r>
            <a:r>
              <a:rPr sz="409" spc="27" dirty="0">
                <a:latin typeface="Arial"/>
                <a:cs typeface="Arial"/>
              </a:rPr>
              <a:t>3 </a:t>
            </a:r>
            <a:r>
              <a:rPr sz="409" dirty="0">
                <a:latin typeface="Arial"/>
                <a:cs typeface="Arial"/>
              </a:rPr>
              <a:t>-</a:t>
            </a:r>
            <a:r>
              <a:rPr sz="409" spc="-14" dirty="0">
                <a:latin typeface="Arial"/>
                <a:cs typeface="Arial"/>
              </a:rPr>
              <a:t> </a:t>
            </a:r>
            <a:r>
              <a:rPr sz="409" spc="10" dirty="0">
                <a:latin typeface="Arial"/>
                <a:cs typeface="Arial"/>
              </a:rPr>
              <a:t>10-Point/Disability</a:t>
            </a:r>
            <a:endParaRPr sz="409">
              <a:latin typeface="Arial"/>
              <a:cs typeface="Arial"/>
            </a:endParaRPr>
          </a:p>
        </p:txBody>
      </p:sp>
      <p:sp>
        <p:nvSpPr>
          <p:cNvPr id="55" name="object 55"/>
          <p:cNvSpPr txBox="1"/>
          <p:nvPr/>
        </p:nvSpPr>
        <p:spPr>
          <a:xfrm>
            <a:off x="3624658" y="3052330"/>
            <a:ext cx="461963"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5 </a:t>
            </a:r>
            <a:r>
              <a:rPr sz="409" dirty="0">
                <a:latin typeface="Arial"/>
                <a:cs typeface="Arial"/>
              </a:rPr>
              <a:t>-</a:t>
            </a:r>
            <a:r>
              <a:rPr sz="409" spc="-17" dirty="0">
                <a:latin typeface="Arial"/>
                <a:cs typeface="Arial"/>
              </a:rPr>
              <a:t> </a:t>
            </a:r>
            <a:r>
              <a:rPr sz="409" spc="10" dirty="0">
                <a:latin typeface="Arial"/>
                <a:cs typeface="Arial"/>
              </a:rPr>
              <a:t>10-Point/Other</a:t>
            </a:r>
            <a:endParaRPr sz="409">
              <a:latin typeface="Arial"/>
              <a:cs typeface="Arial"/>
            </a:endParaRPr>
          </a:p>
        </p:txBody>
      </p:sp>
      <p:sp>
        <p:nvSpPr>
          <p:cNvPr id="56" name="object 56"/>
          <p:cNvSpPr txBox="1"/>
          <p:nvPr/>
        </p:nvSpPr>
        <p:spPr>
          <a:xfrm>
            <a:off x="2415887" y="3112960"/>
            <a:ext cx="1068965" cy="71710"/>
          </a:xfrm>
          <a:prstGeom prst="rect">
            <a:avLst/>
          </a:prstGeom>
        </p:spPr>
        <p:txBody>
          <a:bodyPr vert="horz" wrap="square" lIns="0" tIns="8659" rIns="0" bIns="0" rtlCol="0">
            <a:spAutoFit/>
          </a:bodyPr>
          <a:lstStyle/>
          <a:p>
            <a:pPr marL="8659">
              <a:spcBef>
                <a:spcPts val="68"/>
              </a:spcBef>
              <a:tabLst>
                <a:tab pos="430778" algn="l"/>
              </a:tabLst>
            </a:pPr>
            <a:r>
              <a:rPr sz="409" spc="27" dirty="0">
                <a:latin typeface="Arial"/>
                <a:cs typeface="Arial"/>
              </a:rPr>
              <a:t>2</a:t>
            </a:r>
            <a:r>
              <a:rPr sz="409" spc="41" dirty="0">
                <a:latin typeface="Arial"/>
                <a:cs typeface="Arial"/>
              </a:rPr>
              <a:t> </a:t>
            </a:r>
            <a:r>
              <a:rPr sz="409" dirty="0">
                <a:latin typeface="Arial"/>
                <a:cs typeface="Arial"/>
              </a:rPr>
              <a:t>-</a:t>
            </a:r>
            <a:r>
              <a:rPr sz="409" spc="24" dirty="0">
                <a:latin typeface="Arial"/>
                <a:cs typeface="Arial"/>
              </a:rPr>
              <a:t> </a:t>
            </a:r>
            <a:r>
              <a:rPr sz="409" spc="3" dirty="0">
                <a:latin typeface="Arial"/>
                <a:cs typeface="Arial"/>
              </a:rPr>
              <a:t>5-Point	</a:t>
            </a:r>
            <a:r>
              <a:rPr sz="409" spc="27" dirty="0">
                <a:latin typeface="Arial"/>
                <a:cs typeface="Arial"/>
              </a:rPr>
              <a:t>4 </a:t>
            </a:r>
            <a:r>
              <a:rPr sz="409" dirty="0">
                <a:latin typeface="Arial"/>
                <a:cs typeface="Arial"/>
              </a:rPr>
              <a:t>-</a:t>
            </a:r>
            <a:r>
              <a:rPr sz="409" spc="31" dirty="0">
                <a:latin typeface="Arial"/>
                <a:cs typeface="Arial"/>
              </a:rPr>
              <a:t> </a:t>
            </a:r>
            <a:r>
              <a:rPr sz="409" dirty="0">
                <a:latin typeface="Arial"/>
                <a:cs typeface="Arial"/>
              </a:rPr>
              <a:t>10-Point/Compensable</a:t>
            </a:r>
            <a:endParaRPr sz="409">
              <a:latin typeface="Arial"/>
              <a:cs typeface="Arial"/>
            </a:endParaRPr>
          </a:p>
        </p:txBody>
      </p:sp>
      <p:sp>
        <p:nvSpPr>
          <p:cNvPr id="57" name="object 57"/>
          <p:cNvSpPr txBox="1"/>
          <p:nvPr/>
        </p:nvSpPr>
        <p:spPr>
          <a:xfrm>
            <a:off x="3688248" y="3112960"/>
            <a:ext cx="788410"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6 </a:t>
            </a:r>
            <a:r>
              <a:rPr sz="409" dirty="0">
                <a:latin typeface="Arial"/>
                <a:cs typeface="Arial"/>
              </a:rPr>
              <a:t>-</a:t>
            </a:r>
            <a:r>
              <a:rPr sz="409" spc="31" dirty="0">
                <a:latin typeface="Arial"/>
                <a:cs typeface="Arial"/>
              </a:rPr>
              <a:t> </a:t>
            </a:r>
            <a:r>
              <a:rPr sz="409" spc="7" dirty="0">
                <a:latin typeface="Arial"/>
                <a:cs typeface="Arial"/>
              </a:rPr>
              <a:t>10-Point/Compensable/30%</a:t>
            </a:r>
            <a:endParaRPr sz="409">
              <a:latin typeface="Arial"/>
              <a:cs typeface="Arial"/>
            </a:endParaRPr>
          </a:p>
        </p:txBody>
      </p:sp>
      <p:sp>
        <p:nvSpPr>
          <p:cNvPr id="58" name="object 58"/>
          <p:cNvSpPr/>
          <p:nvPr/>
        </p:nvSpPr>
        <p:spPr>
          <a:xfrm>
            <a:off x="2108489" y="3117273"/>
            <a:ext cx="246784" cy="99580"/>
          </a:xfrm>
          <a:custGeom>
            <a:avLst/>
            <a:gdLst/>
            <a:ahLst/>
            <a:cxnLst/>
            <a:rect l="l" t="t" r="r" b="b"/>
            <a:pathLst>
              <a:path w="361950" h="146050">
                <a:moveTo>
                  <a:pt x="0" y="0"/>
                </a:moveTo>
                <a:lnTo>
                  <a:pt x="361950" y="0"/>
                </a:lnTo>
                <a:lnTo>
                  <a:pt x="361950" y="146050"/>
                </a:lnTo>
              </a:path>
            </a:pathLst>
          </a:custGeom>
          <a:ln w="6350">
            <a:solidFill>
              <a:srgbClr val="000000"/>
            </a:solidFill>
          </a:ln>
        </p:spPr>
        <p:txBody>
          <a:bodyPr wrap="square" lIns="0" tIns="0" rIns="0" bIns="0" rtlCol="0"/>
          <a:lstStyle/>
          <a:p>
            <a:endParaRPr/>
          </a:p>
        </p:txBody>
      </p:sp>
      <p:sp>
        <p:nvSpPr>
          <p:cNvPr id="59" name="object 59"/>
          <p:cNvSpPr/>
          <p:nvPr/>
        </p:nvSpPr>
        <p:spPr>
          <a:xfrm>
            <a:off x="4602307" y="3013363"/>
            <a:ext cx="1056409" cy="203489"/>
          </a:xfrm>
          <a:custGeom>
            <a:avLst/>
            <a:gdLst/>
            <a:ahLst/>
            <a:cxnLst/>
            <a:rect l="l" t="t" r="r" b="b"/>
            <a:pathLst>
              <a:path w="1549400" h="298450">
                <a:moveTo>
                  <a:pt x="1549400" y="0"/>
                </a:moveTo>
                <a:lnTo>
                  <a:pt x="1549400" y="298450"/>
                </a:lnTo>
                <a:lnTo>
                  <a:pt x="0" y="298450"/>
                </a:lnTo>
              </a:path>
            </a:pathLst>
          </a:custGeom>
          <a:ln w="6350">
            <a:solidFill>
              <a:srgbClr val="000000"/>
            </a:solidFill>
          </a:ln>
        </p:spPr>
        <p:txBody>
          <a:bodyPr wrap="square" lIns="0" tIns="0" rIns="0" bIns="0" rtlCol="0"/>
          <a:lstStyle/>
          <a:p>
            <a:endParaRPr/>
          </a:p>
        </p:txBody>
      </p:sp>
      <p:sp>
        <p:nvSpPr>
          <p:cNvPr id="60" name="object 60"/>
          <p:cNvSpPr txBox="1"/>
          <p:nvPr/>
        </p:nvSpPr>
        <p:spPr>
          <a:xfrm>
            <a:off x="4606637" y="2987387"/>
            <a:ext cx="531235" cy="145704"/>
          </a:xfrm>
          <a:prstGeom prst="rect">
            <a:avLst/>
          </a:prstGeom>
        </p:spPr>
        <p:txBody>
          <a:bodyPr vert="horz" wrap="square" lIns="0" tIns="8659" rIns="0" bIns="0" rtlCol="0">
            <a:spAutoFit/>
          </a:bodyPr>
          <a:lstStyle/>
          <a:p>
            <a:pPr marL="8659">
              <a:lnSpc>
                <a:spcPts val="558"/>
              </a:lnSpc>
              <a:spcBef>
                <a:spcPts val="68"/>
              </a:spcBef>
            </a:pPr>
            <a:r>
              <a:rPr sz="477" spc="37" dirty="0">
                <a:latin typeface="Arial"/>
                <a:cs typeface="Arial"/>
              </a:rPr>
              <a:t>24.</a:t>
            </a:r>
            <a:r>
              <a:rPr sz="477" spc="31" dirty="0">
                <a:latin typeface="Arial"/>
                <a:cs typeface="Arial"/>
              </a:rPr>
              <a:t> </a:t>
            </a:r>
            <a:r>
              <a:rPr sz="477" spc="-3" dirty="0">
                <a:latin typeface="Arial"/>
                <a:cs typeface="Arial"/>
              </a:rPr>
              <a:t>Tenure</a:t>
            </a:r>
            <a:endParaRPr sz="477">
              <a:latin typeface="Arial"/>
              <a:cs typeface="Arial"/>
            </a:endParaRPr>
          </a:p>
          <a:p>
            <a:pPr marL="311719">
              <a:lnSpc>
                <a:spcPts val="477"/>
              </a:lnSpc>
            </a:pPr>
            <a:r>
              <a:rPr sz="409" spc="27" dirty="0">
                <a:latin typeface="Arial"/>
                <a:cs typeface="Arial"/>
              </a:rPr>
              <a:t>0 </a:t>
            </a:r>
            <a:r>
              <a:rPr sz="409" dirty="0">
                <a:latin typeface="Arial"/>
                <a:cs typeface="Arial"/>
              </a:rPr>
              <a:t>-</a:t>
            </a:r>
            <a:r>
              <a:rPr sz="409" spc="-17" dirty="0">
                <a:latin typeface="Arial"/>
                <a:cs typeface="Arial"/>
              </a:rPr>
              <a:t> </a:t>
            </a:r>
            <a:r>
              <a:rPr sz="409" spc="-3" dirty="0">
                <a:latin typeface="Arial"/>
                <a:cs typeface="Arial"/>
              </a:rPr>
              <a:t>None</a:t>
            </a:r>
            <a:endParaRPr sz="409">
              <a:latin typeface="Arial"/>
              <a:cs typeface="Arial"/>
            </a:endParaRPr>
          </a:p>
        </p:txBody>
      </p:sp>
      <p:sp>
        <p:nvSpPr>
          <p:cNvPr id="61" name="object 61"/>
          <p:cNvSpPr txBox="1"/>
          <p:nvPr/>
        </p:nvSpPr>
        <p:spPr>
          <a:xfrm>
            <a:off x="5272071" y="3048000"/>
            <a:ext cx="375372" cy="82162"/>
          </a:xfrm>
          <a:prstGeom prst="rect">
            <a:avLst/>
          </a:prstGeom>
        </p:spPr>
        <p:txBody>
          <a:bodyPr vert="horz" wrap="square" lIns="0" tIns="8659" rIns="0" bIns="0" rtlCol="0">
            <a:spAutoFit/>
          </a:bodyPr>
          <a:lstStyle/>
          <a:p>
            <a:pPr marL="8659">
              <a:spcBef>
                <a:spcPts val="68"/>
              </a:spcBef>
            </a:pPr>
            <a:r>
              <a:rPr sz="409" spc="27" dirty="0">
                <a:latin typeface="Arial"/>
                <a:cs typeface="Arial"/>
              </a:rPr>
              <a:t>2 </a:t>
            </a:r>
            <a:r>
              <a:rPr sz="409" dirty="0">
                <a:latin typeface="Arial"/>
                <a:cs typeface="Arial"/>
              </a:rPr>
              <a:t>-</a:t>
            </a:r>
            <a:r>
              <a:rPr sz="409" spc="-10" dirty="0">
                <a:latin typeface="Arial"/>
                <a:cs typeface="Arial"/>
              </a:rPr>
              <a:t> </a:t>
            </a:r>
            <a:r>
              <a:rPr sz="409" spc="3" dirty="0">
                <a:latin typeface="Arial"/>
                <a:cs typeface="Arial"/>
              </a:rPr>
              <a:t>Conditiona</a:t>
            </a:r>
            <a:r>
              <a:rPr sz="477" spc="3" dirty="0">
                <a:latin typeface="Arial"/>
                <a:cs typeface="Arial"/>
              </a:rPr>
              <a:t>l</a:t>
            </a:r>
            <a:endParaRPr sz="477">
              <a:latin typeface="Arial"/>
              <a:cs typeface="Arial"/>
            </a:endParaRPr>
          </a:p>
        </p:txBody>
      </p:sp>
      <p:sp>
        <p:nvSpPr>
          <p:cNvPr id="62" name="object 62"/>
          <p:cNvSpPr txBox="1"/>
          <p:nvPr/>
        </p:nvSpPr>
        <p:spPr>
          <a:xfrm>
            <a:off x="4909705" y="3117273"/>
            <a:ext cx="684501"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1 </a:t>
            </a:r>
            <a:r>
              <a:rPr sz="409" dirty="0">
                <a:latin typeface="Arial"/>
                <a:cs typeface="Arial"/>
              </a:rPr>
              <a:t>- </a:t>
            </a:r>
            <a:r>
              <a:rPr sz="409" spc="-10" dirty="0">
                <a:latin typeface="Arial"/>
                <a:cs typeface="Arial"/>
              </a:rPr>
              <a:t>Permanent </a:t>
            </a:r>
            <a:r>
              <a:rPr sz="409" spc="27" dirty="0">
                <a:latin typeface="Arial"/>
                <a:cs typeface="Arial"/>
              </a:rPr>
              <a:t>3 </a:t>
            </a:r>
            <a:r>
              <a:rPr sz="409" dirty="0">
                <a:latin typeface="Arial"/>
                <a:cs typeface="Arial"/>
              </a:rPr>
              <a:t>-</a:t>
            </a:r>
            <a:r>
              <a:rPr sz="409" spc="68" dirty="0">
                <a:latin typeface="Arial"/>
                <a:cs typeface="Arial"/>
              </a:rPr>
              <a:t> </a:t>
            </a:r>
            <a:r>
              <a:rPr sz="409" spc="3" dirty="0">
                <a:latin typeface="Arial"/>
                <a:cs typeface="Arial"/>
              </a:rPr>
              <a:t>Indefinite</a:t>
            </a:r>
            <a:endParaRPr sz="409">
              <a:latin typeface="Arial"/>
              <a:cs typeface="Arial"/>
            </a:endParaRPr>
          </a:p>
        </p:txBody>
      </p:sp>
      <p:sp>
        <p:nvSpPr>
          <p:cNvPr id="63" name="object 63"/>
          <p:cNvSpPr/>
          <p:nvPr/>
        </p:nvSpPr>
        <p:spPr>
          <a:xfrm>
            <a:off x="4602307" y="3117273"/>
            <a:ext cx="246784" cy="99580"/>
          </a:xfrm>
          <a:custGeom>
            <a:avLst/>
            <a:gdLst/>
            <a:ahLst/>
            <a:cxnLst/>
            <a:rect l="l" t="t" r="r" b="b"/>
            <a:pathLst>
              <a:path w="361950" h="146050">
                <a:moveTo>
                  <a:pt x="0" y="0"/>
                </a:moveTo>
                <a:lnTo>
                  <a:pt x="361950" y="0"/>
                </a:lnTo>
                <a:lnTo>
                  <a:pt x="361950" y="146050"/>
                </a:lnTo>
              </a:path>
            </a:pathLst>
          </a:custGeom>
          <a:ln w="6350">
            <a:solidFill>
              <a:srgbClr val="000000"/>
            </a:solidFill>
          </a:ln>
        </p:spPr>
        <p:txBody>
          <a:bodyPr wrap="square" lIns="0" tIns="0" rIns="0" bIns="0" rtlCol="0"/>
          <a:lstStyle/>
          <a:p>
            <a:endParaRPr/>
          </a:p>
        </p:txBody>
      </p:sp>
      <p:sp>
        <p:nvSpPr>
          <p:cNvPr id="64" name="object 64"/>
          <p:cNvSpPr/>
          <p:nvPr/>
        </p:nvSpPr>
        <p:spPr>
          <a:xfrm>
            <a:off x="6286500" y="3216852"/>
            <a:ext cx="744682" cy="0"/>
          </a:xfrm>
          <a:custGeom>
            <a:avLst/>
            <a:gdLst/>
            <a:ahLst/>
            <a:cxnLst/>
            <a:rect l="l" t="t" r="r" b="b"/>
            <a:pathLst>
              <a:path w="1092200">
                <a:moveTo>
                  <a:pt x="1092200" y="0"/>
                </a:moveTo>
                <a:lnTo>
                  <a:pt x="0" y="0"/>
                </a:lnTo>
              </a:path>
            </a:pathLst>
          </a:custGeom>
          <a:ln w="6350">
            <a:solidFill>
              <a:srgbClr val="000000"/>
            </a:solidFill>
          </a:ln>
        </p:spPr>
        <p:txBody>
          <a:bodyPr wrap="square" lIns="0" tIns="0" rIns="0" bIns="0" rtlCol="0"/>
          <a:lstStyle/>
          <a:p>
            <a:endParaRPr/>
          </a:p>
        </p:txBody>
      </p:sp>
      <p:sp>
        <p:nvSpPr>
          <p:cNvPr id="65" name="object 65"/>
          <p:cNvSpPr/>
          <p:nvPr/>
        </p:nvSpPr>
        <p:spPr>
          <a:xfrm>
            <a:off x="6286500" y="3117273"/>
            <a:ext cx="121227" cy="99580"/>
          </a:xfrm>
          <a:custGeom>
            <a:avLst/>
            <a:gdLst/>
            <a:ahLst/>
            <a:cxnLst/>
            <a:rect l="l" t="t" r="r" b="b"/>
            <a:pathLst>
              <a:path w="177800" h="146050">
                <a:moveTo>
                  <a:pt x="0" y="0"/>
                </a:moveTo>
                <a:lnTo>
                  <a:pt x="177800" y="0"/>
                </a:lnTo>
                <a:lnTo>
                  <a:pt x="177800" y="146050"/>
                </a:lnTo>
              </a:path>
            </a:pathLst>
          </a:custGeom>
          <a:ln w="6350">
            <a:solidFill>
              <a:srgbClr val="000000"/>
            </a:solidFill>
          </a:ln>
        </p:spPr>
        <p:txBody>
          <a:bodyPr wrap="square" lIns="0" tIns="0" rIns="0" bIns="0" rtlCol="0"/>
          <a:lstStyle/>
          <a:p>
            <a:endParaRPr/>
          </a:p>
        </p:txBody>
      </p:sp>
      <p:sp>
        <p:nvSpPr>
          <p:cNvPr id="66" name="object 66"/>
          <p:cNvSpPr/>
          <p:nvPr/>
        </p:nvSpPr>
        <p:spPr>
          <a:xfrm>
            <a:off x="6658841" y="3117273"/>
            <a:ext cx="125557" cy="99580"/>
          </a:xfrm>
          <a:custGeom>
            <a:avLst/>
            <a:gdLst/>
            <a:ahLst/>
            <a:cxnLst/>
            <a:rect l="l" t="t" r="r" b="b"/>
            <a:pathLst>
              <a:path w="184150" h="146050">
                <a:moveTo>
                  <a:pt x="0" y="0"/>
                </a:moveTo>
                <a:lnTo>
                  <a:pt x="184150" y="0"/>
                </a:lnTo>
                <a:lnTo>
                  <a:pt x="184150" y="146050"/>
                </a:lnTo>
              </a:path>
            </a:pathLst>
          </a:custGeom>
          <a:ln w="6350">
            <a:solidFill>
              <a:srgbClr val="000000"/>
            </a:solidFill>
          </a:ln>
        </p:spPr>
        <p:txBody>
          <a:bodyPr wrap="square" lIns="0" tIns="0" rIns="0" bIns="0" rtlCol="0"/>
          <a:lstStyle/>
          <a:p>
            <a:endParaRPr/>
          </a:p>
        </p:txBody>
      </p:sp>
      <p:sp>
        <p:nvSpPr>
          <p:cNvPr id="67" name="object 67"/>
          <p:cNvSpPr/>
          <p:nvPr/>
        </p:nvSpPr>
        <p:spPr>
          <a:xfrm>
            <a:off x="6658841" y="3117273"/>
            <a:ext cx="0" cy="99580"/>
          </a:xfrm>
          <a:custGeom>
            <a:avLst/>
            <a:gdLst/>
            <a:ahLst/>
            <a:cxnLst/>
            <a:rect l="l" t="t" r="r" b="b"/>
            <a:pathLst>
              <a:path h="146050">
                <a:moveTo>
                  <a:pt x="0" y="146050"/>
                </a:moveTo>
                <a:lnTo>
                  <a:pt x="0" y="0"/>
                </a:lnTo>
              </a:path>
            </a:pathLst>
          </a:custGeom>
          <a:ln w="6350">
            <a:solidFill>
              <a:srgbClr val="000000"/>
            </a:solidFill>
          </a:ln>
        </p:spPr>
        <p:txBody>
          <a:bodyPr wrap="square" lIns="0" tIns="0" rIns="0" bIns="0" rtlCol="0"/>
          <a:lstStyle/>
          <a:p>
            <a:endParaRPr/>
          </a:p>
        </p:txBody>
      </p:sp>
      <p:sp>
        <p:nvSpPr>
          <p:cNvPr id="68" name="object 68"/>
          <p:cNvSpPr/>
          <p:nvPr/>
        </p:nvSpPr>
        <p:spPr>
          <a:xfrm>
            <a:off x="2108489" y="3216852"/>
            <a:ext cx="2493818" cy="207818"/>
          </a:xfrm>
          <a:custGeom>
            <a:avLst/>
            <a:gdLst/>
            <a:ahLst/>
            <a:cxnLst/>
            <a:rect l="l" t="t" r="r" b="b"/>
            <a:pathLst>
              <a:path w="3657600" h="304800">
                <a:moveTo>
                  <a:pt x="3657600" y="0"/>
                </a:moveTo>
                <a:lnTo>
                  <a:pt x="3657600" y="304800"/>
                </a:lnTo>
                <a:lnTo>
                  <a:pt x="0" y="304800"/>
                </a:lnTo>
              </a:path>
            </a:pathLst>
          </a:custGeom>
          <a:ln w="6350">
            <a:solidFill>
              <a:srgbClr val="000000"/>
            </a:solidFill>
          </a:ln>
        </p:spPr>
        <p:txBody>
          <a:bodyPr wrap="square" lIns="0" tIns="0" rIns="0" bIns="0" rtlCol="0"/>
          <a:lstStyle/>
          <a:p>
            <a:endParaRPr/>
          </a:p>
        </p:txBody>
      </p:sp>
      <p:sp>
        <p:nvSpPr>
          <p:cNvPr id="69" name="object 69"/>
          <p:cNvSpPr/>
          <p:nvPr/>
        </p:nvSpPr>
        <p:spPr>
          <a:xfrm>
            <a:off x="2108489" y="3320761"/>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70" name="object 70"/>
          <p:cNvSpPr/>
          <p:nvPr/>
        </p:nvSpPr>
        <p:spPr>
          <a:xfrm>
            <a:off x="3788352" y="3429000"/>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71" name="object 71"/>
          <p:cNvSpPr/>
          <p:nvPr/>
        </p:nvSpPr>
        <p:spPr>
          <a:xfrm>
            <a:off x="2108489" y="3532909"/>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72" name="object 72"/>
          <p:cNvSpPr/>
          <p:nvPr/>
        </p:nvSpPr>
        <p:spPr>
          <a:xfrm>
            <a:off x="4602307" y="3429000"/>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73" name="object 73"/>
          <p:cNvSpPr/>
          <p:nvPr/>
        </p:nvSpPr>
        <p:spPr>
          <a:xfrm>
            <a:off x="4602307" y="3216852"/>
            <a:ext cx="1679864" cy="207818"/>
          </a:xfrm>
          <a:custGeom>
            <a:avLst/>
            <a:gdLst/>
            <a:ahLst/>
            <a:cxnLst/>
            <a:rect l="l" t="t" r="r" b="b"/>
            <a:pathLst>
              <a:path w="2463800" h="304800">
                <a:moveTo>
                  <a:pt x="2463800" y="0"/>
                </a:moveTo>
                <a:lnTo>
                  <a:pt x="2463800" y="304800"/>
                </a:lnTo>
                <a:lnTo>
                  <a:pt x="0" y="304800"/>
                </a:lnTo>
              </a:path>
            </a:pathLst>
          </a:custGeom>
          <a:ln w="6350">
            <a:solidFill>
              <a:srgbClr val="000000"/>
            </a:solidFill>
          </a:ln>
        </p:spPr>
        <p:txBody>
          <a:bodyPr wrap="square" lIns="0" tIns="0" rIns="0" bIns="0" rtlCol="0"/>
          <a:lstStyle/>
          <a:p>
            <a:endParaRPr/>
          </a:p>
        </p:txBody>
      </p:sp>
      <p:sp>
        <p:nvSpPr>
          <p:cNvPr id="74" name="object 74"/>
          <p:cNvSpPr/>
          <p:nvPr/>
        </p:nvSpPr>
        <p:spPr>
          <a:xfrm>
            <a:off x="4602307" y="3320761"/>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75" name="object 75"/>
          <p:cNvSpPr/>
          <p:nvPr/>
        </p:nvSpPr>
        <p:spPr>
          <a:xfrm>
            <a:off x="6282170" y="3429000"/>
            <a:ext cx="0" cy="203489"/>
          </a:xfrm>
          <a:custGeom>
            <a:avLst/>
            <a:gdLst/>
            <a:ahLst/>
            <a:cxnLst/>
            <a:rect l="l" t="t" r="r" b="b"/>
            <a:pathLst>
              <a:path h="298450">
                <a:moveTo>
                  <a:pt x="0" y="0"/>
                </a:moveTo>
                <a:lnTo>
                  <a:pt x="0" y="298450"/>
                </a:lnTo>
              </a:path>
            </a:pathLst>
          </a:custGeom>
          <a:ln w="6350">
            <a:solidFill>
              <a:srgbClr val="000000"/>
            </a:solidFill>
          </a:ln>
        </p:spPr>
        <p:txBody>
          <a:bodyPr wrap="square" lIns="0" tIns="0" rIns="0" bIns="0" rtlCol="0"/>
          <a:lstStyle/>
          <a:p>
            <a:endParaRPr/>
          </a:p>
        </p:txBody>
      </p:sp>
      <p:sp>
        <p:nvSpPr>
          <p:cNvPr id="76" name="object 76"/>
          <p:cNvSpPr/>
          <p:nvPr/>
        </p:nvSpPr>
        <p:spPr>
          <a:xfrm>
            <a:off x="4602307" y="3532909"/>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77" name="object 77"/>
          <p:cNvSpPr/>
          <p:nvPr/>
        </p:nvSpPr>
        <p:spPr>
          <a:xfrm>
            <a:off x="2108489" y="3632488"/>
            <a:ext cx="4927023" cy="108239"/>
          </a:xfrm>
          <a:custGeom>
            <a:avLst/>
            <a:gdLst/>
            <a:ahLst/>
            <a:cxnLst/>
            <a:rect l="l" t="t" r="r" b="b"/>
            <a:pathLst>
              <a:path w="7226300" h="158750">
                <a:moveTo>
                  <a:pt x="0" y="0"/>
                </a:moveTo>
                <a:lnTo>
                  <a:pt x="7226300" y="0"/>
                </a:lnTo>
                <a:lnTo>
                  <a:pt x="7226300" y="158750"/>
                </a:lnTo>
                <a:lnTo>
                  <a:pt x="0" y="158750"/>
                </a:lnTo>
                <a:lnTo>
                  <a:pt x="0" y="0"/>
                </a:lnTo>
                <a:close/>
              </a:path>
            </a:pathLst>
          </a:custGeom>
          <a:solidFill>
            <a:srgbClr val="ABABAB"/>
          </a:solidFill>
        </p:spPr>
        <p:txBody>
          <a:bodyPr wrap="square" lIns="0" tIns="0" rIns="0" bIns="0" rtlCol="0"/>
          <a:lstStyle/>
          <a:p>
            <a:endParaRPr/>
          </a:p>
        </p:txBody>
      </p:sp>
      <p:sp>
        <p:nvSpPr>
          <p:cNvPr id="78" name="object 78"/>
          <p:cNvSpPr txBox="1"/>
          <p:nvPr/>
        </p:nvSpPr>
        <p:spPr>
          <a:xfrm>
            <a:off x="2130137" y="3619500"/>
            <a:ext cx="700953" cy="113709"/>
          </a:xfrm>
          <a:prstGeom prst="rect">
            <a:avLst/>
          </a:prstGeom>
        </p:spPr>
        <p:txBody>
          <a:bodyPr vert="horz" wrap="square" lIns="0" tIns="8659" rIns="0" bIns="0" rtlCol="0">
            <a:spAutoFit/>
          </a:bodyPr>
          <a:lstStyle/>
          <a:p>
            <a:pPr marL="8659">
              <a:spcBef>
                <a:spcPts val="68"/>
              </a:spcBef>
            </a:pPr>
            <a:r>
              <a:rPr sz="682" b="1" spc="-10" dirty="0">
                <a:latin typeface="Arial"/>
                <a:cs typeface="Arial"/>
              </a:rPr>
              <a:t>POSITION</a:t>
            </a:r>
            <a:r>
              <a:rPr sz="682" b="1" spc="10" dirty="0">
                <a:latin typeface="Arial"/>
                <a:cs typeface="Arial"/>
              </a:rPr>
              <a:t> DATA</a:t>
            </a:r>
            <a:endParaRPr sz="682">
              <a:latin typeface="Arial"/>
              <a:cs typeface="Arial"/>
            </a:endParaRPr>
          </a:p>
        </p:txBody>
      </p:sp>
      <p:sp>
        <p:nvSpPr>
          <p:cNvPr id="79" name="object 79"/>
          <p:cNvSpPr/>
          <p:nvPr/>
        </p:nvSpPr>
        <p:spPr>
          <a:xfrm>
            <a:off x="2108488" y="3740727"/>
            <a:ext cx="1679864" cy="207818"/>
          </a:xfrm>
          <a:custGeom>
            <a:avLst/>
            <a:gdLst/>
            <a:ahLst/>
            <a:cxnLst/>
            <a:rect l="l" t="t" r="r" b="b"/>
            <a:pathLst>
              <a:path w="2463800" h="304800">
                <a:moveTo>
                  <a:pt x="2463800" y="0"/>
                </a:moveTo>
                <a:lnTo>
                  <a:pt x="2463800" y="304800"/>
                </a:lnTo>
                <a:lnTo>
                  <a:pt x="0" y="304800"/>
                </a:lnTo>
              </a:path>
            </a:pathLst>
          </a:custGeom>
          <a:ln w="6350">
            <a:solidFill>
              <a:srgbClr val="000000"/>
            </a:solidFill>
          </a:ln>
        </p:spPr>
        <p:txBody>
          <a:bodyPr wrap="square" lIns="0" tIns="0" rIns="0" bIns="0" rtlCol="0"/>
          <a:lstStyle/>
          <a:p>
            <a:endParaRPr/>
          </a:p>
        </p:txBody>
      </p:sp>
      <p:sp>
        <p:nvSpPr>
          <p:cNvPr id="80" name="object 80"/>
          <p:cNvSpPr txBox="1"/>
          <p:nvPr/>
        </p:nvSpPr>
        <p:spPr>
          <a:xfrm>
            <a:off x="2112818" y="3714750"/>
            <a:ext cx="630814" cy="82162"/>
          </a:xfrm>
          <a:prstGeom prst="rect">
            <a:avLst/>
          </a:prstGeom>
        </p:spPr>
        <p:txBody>
          <a:bodyPr vert="horz" wrap="square" lIns="0" tIns="8659" rIns="0" bIns="0" rtlCol="0">
            <a:spAutoFit/>
          </a:bodyPr>
          <a:lstStyle/>
          <a:p>
            <a:pPr marL="8659">
              <a:spcBef>
                <a:spcPts val="68"/>
              </a:spcBef>
            </a:pPr>
            <a:r>
              <a:rPr sz="477" spc="37" dirty="0">
                <a:latin typeface="Arial"/>
                <a:cs typeface="Arial"/>
              </a:rPr>
              <a:t>34. </a:t>
            </a:r>
            <a:r>
              <a:rPr sz="477" dirty="0">
                <a:latin typeface="Arial"/>
                <a:cs typeface="Arial"/>
              </a:rPr>
              <a:t>Position</a:t>
            </a:r>
            <a:r>
              <a:rPr sz="477" spc="-14" dirty="0">
                <a:latin typeface="Arial"/>
                <a:cs typeface="Arial"/>
              </a:rPr>
              <a:t> </a:t>
            </a:r>
            <a:r>
              <a:rPr sz="477" spc="-3" dirty="0">
                <a:latin typeface="Arial"/>
                <a:cs typeface="Arial"/>
              </a:rPr>
              <a:t>Occupied</a:t>
            </a:r>
            <a:endParaRPr sz="477">
              <a:latin typeface="Arial"/>
              <a:cs typeface="Arial"/>
            </a:endParaRPr>
          </a:p>
        </p:txBody>
      </p:sp>
      <p:sp>
        <p:nvSpPr>
          <p:cNvPr id="81" name="object 81"/>
          <p:cNvSpPr txBox="1"/>
          <p:nvPr/>
        </p:nvSpPr>
        <p:spPr>
          <a:xfrm>
            <a:off x="2415886" y="3784023"/>
            <a:ext cx="574530"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1 </a:t>
            </a:r>
            <a:r>
              <a:rPr sz="409" dirty="0">
                <a:latin typeface="Arial"/>
                <a:cs typeface="Arial"/>
              </a:rPr>
              <a:t>- </a:t>
            </a:r>
            <a:r>
              <a:rPr sz="409" spc="3" dirty="0">
                <a:latin typeface="Arial"/>
                <a:cs typeface="Arial"/>
              </a:rPr>
              <a:t>Competitive </a:t>
            </a:r>
            <a:r>
              <a:rPr sz="409" spc="-3" dirty="0">
                <a:latin typeface="Arial"/>
                <a:cs typeface="Arial"/>
              </a:rPr>
              <a:t>Service</a:t>
            </a:r>
            <a:endParaRPr sz="409" dirty="0">
              <a:latin typeface="Arial"/>
              <a:cs typeface="Arial"/>
            </a:endParaRPr>
          </a:p>
        </p:txBody>
      </p:sp>
      <p:sp>
        <p:nvSpPr>
          <p:cNvPr id="82" name="object 82"/>
          <p:cNvSpPr txBox="1"/>
          <p:nvPr/>
        </p:nvSpPr>
        <p:spPr>
          <a:xfrm>
            <a:off x="3142111" y="3784023"/>
            <a:ext cx="398751"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3 </a:t>
            </a:r>
            <a:r>
              <a:rPr sz="409" dirty="0">
                <a:latin typeface="Arial"/>
                <a:cs typeface="Arial"/>
              </a:rPr>
              <a:t>- </a:t>
            </a:r>
            <a:r>
              <a:rPr sz="409" spc="-17" dirty="0">
                <a:latin typeface="Arial"/>
                <a:cs typeface="Arial"/>
              </a:rPr>
              <a:t>SES</a:t>
            </a:r>
            <a:r>
              <a:rPr sz="409" spc="24" dirty="0">
                <a:latin typeface="Arial"/>
                <a:cs typeface="Arial"/>
              </a:rPr>
              <a:t> </a:t>
            </a:r>
            <a:r>
              <a:rPr sz="409" spc="-14" dirty="0">
                <a:latin typeface="Arial"/>
                <a:cs typeface="Arial"/>
              </a:rPr>
              <a:t>General</a:t>
            </a:r>
            <a:endParaRPr sz="409">
              <a:latin typeface="Arial"/>
              <a:cs typeface="Arial"/>
            </a:endParaRPr>
          </a:p>
        </p:txBody>
      </p:sp>
      <p:sp>
        <p:nvSpPr>
          <p:cNvPr id="83" name="object 83"/>
          <p:cNvSpPr txBox="1"/>
          <p:nvPr/>
        </p:nvSpPr>
        <p:spPr>
          <a:xfrm>
            <a:off x="2415887" y="3844653"/>
            <a:ext cx="510453"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2 </a:t>
            </a:r>
            <a:r>
              <a:rPr sz="409" dirty="0">
                <a:latin typeface="Arial"/>
                <a:cs typeface="Arial"/>
              </a:rPr>
              <a:t>- </a:t>
            </a:r>
            <a:r>
              <a:rPr sz="409" spc="-3" dirty="0">
                <a:latin typeface="Arial"/>
                <a:cs typeface="Arial"/>
              </a:rPr>
              <a:t>Excepted</a:t>
            </a:r>
            <a:r>
              <a:rPr sz="409" spc="10" dirty="0">
                <a:latin typeface="Arial"/>
                <a:cs typeface="Arial"/>
              </a:rPr>
              <a:t> </a:t>
            </a:r>
            <a:r>
              <a:rPr sz="409" spc="-3" dirty="0">
                <a:latin typeface="Arial"/>
                <a:cs typeface="Arial"/>
              </a:rPr>
              <a:t>Service</a:t>
            </a:r>
            <a:endParaRPr sz="409">
              <a:latin typeface="Arial"/>
              <a:cs typeface="Arial"/>
            </a:endParaRPr>
          </a:p>
        </p:txBody>
      </p:sp>
      <p:sp>
        <p:nvSpPr>
          <p:cNvPr id="84" name="object 84"/>
          <p:cNvSpPr txBox="1"/>
          <p:nvPr/>
        </p:nvSpPr>
        <p:spPr>
          <a:xfrm>
            <a:off x="3203548" y="3844653"/>
            <a:ext cx="366280" cy="71710"/>
          </a:xfrm>
          <a:prstGeom prst="rect">
            <a:avLst/>
          </a:prstGeom>
        </p:spPr>
        <p:txBody>
          <a:bodyPr vert="horz" wrap="square" lIns="0" tIns="8659" rIns="0" bIns="0" rtlCol="0">
            <a:spAutoFit/>
          </a:bodyPr>
          <a:lstStyle/>
          <a:p>
            <a:pPr marL="8659">
              <a:spcBef>
                <a:spcPts val="68"/>
              </a:spcBef>
            </a:pPr>
            <a:r>
              <a:rPr sz="409" spc="27" dirty="0">
                <a:latin typeface="Arial"/>
                <a:cs typeface="Arial"/>
              </a:rPr>
              <a:t>4 </a:t>
            </a:r>
            <a:r>
              <a:rPr sz="409" dirty="0">
                <a:latin typeface="Arial"/>
                <a:cs typeface="Arial"/>
              </a:rPr>
              <a:t>- </a:t>
            </a:r>
            <a:r>
              <a:rPr sz="409" spc="-17" dirty="0">
                <a:latin typeface="Arial"/>
                <a:cs typeface="Arial"/>
              </a:rPr>
              <a:t>SES</a:t>
            </a:r>
            <a:r>
              <a:rPr sz="409" spc="14" dirty="0">
                <a:latin typeface="Arial"/>
                <a:cs typeface="Arial"/>
              </a:rPr>
              <a:t> </a:t>
            </a:r>
            <a:r>
              <a:rPr sz="409" spc="-20" dirty="0">
                <a:latin typeface="Arial"/>
                <a:cs typeface="Arial"/>
              </a:rPr>
              <a:t>Career</a:t>
            </a:r>
            <a:endParaRPr sz="409">
              <a:latin typeface="Arial"/>
              <a:cs typeface="Arial"/>
            </a:endParaRPr>
          </a:p>
        </p:txBody>
      </p:sp>
      <p:sp>
        <p:nvSpPr>
          <p:cNvPr id="86" name="object 86"/>
          <p:cNvSpPr/>
          <p:nvPr/>
        </p:nvSpPr>
        <p:spPr>
          <a:xfrm>
            <a:off x="3792682" y="3740727"/>
            <a:ext cx="809625" cy="207818"/>
          </a:xfrm>
          <a:custGeom>
            <a:avLst/>
            <a:gdLst/>
            <a:ahLst/>
            <a:cxnLst/>
            <a:rect l="l" t="t" r="r" b="b"/>
            <a:pathLst>
              <a:path w="1187450" h="304800">
                <a:moveTo>
                  <a:pt x="1187450" y="0"/>
                </a:moveTo>
                <a:lnTo>
                  <a:pt x="1187450" y="304800"/>
                </a:lnTo>
                <a:lnTo>
                  <a:pt x="0" y="304800"/>
                </a:lnTo>
              </a:path>
            </a:pathLst>
          </a:custGeom>
          <a:ln w="6350">
            <a:solidFill>
              <a:srgbClr val="000000"/>
            </a:solidFill>
          </a:ln>
        </p:spPr>
        <p:txBody>
          <a:bodyPr wrap="square" lIns="0" tIns="0" rIns="0" bIns="0" rtlCol="0"/>
          <a:lstStyle/>
          <a:p>
            <a:endParaRPr/>
          </a:p>
        </p:txBody>
      </p:sp>
      <p:sp>
        <p:nvSpPr>
          <p:cNvPr id="87" name="object 87"/>
          <p:cNvSpPr txBox="1"/>
          <p:nvPr/>
        </p:nvSpPr>
        <p:spPr>
          <a:xfrm>
            <a:off x="3792682" y="3714750"/>
            <a:ext cx="580159" cy="145704"/>
          </a:xfrm>
          <a:prstGeom prst="rect">
            <a:avLst/>
          </a:prstGeom>
        </p:spPr>
        <p:txBody>
          <a:bodyPr vert="horz" wrap="square" lIns="0" tIns="8659" rIns="0" bIns="0" rtlCol="0">
            <a:spAutoFit/>
          </a:bodyPr>
          <a:lstStyle/>
          <a:p>
            <a:pPr marL="8659">
              <a:lnSpc>
                <a:spcPts val="558"/>
              </a:lnSpc>
              <a:spcBef>
                <a:spcPts val="68"/>
              </a:spcBef>
            </a:pPr>
            <a:r>
              <a:rPr sz="477" spc="37" dirty="0">
                <a:latin typeface="Arial"/>
                <a:cs typeface="Arial"/>
              </a:rPr>
              <a:t>35. </a:t>
            </a:r>
            <a:r>
              <a:rPr sz="477" spc="-10" dirty="0">
                <a:latin typeface="Arial"/>
                <a:cs typeface="Arial"/>
              </a:rPr>
              <a:t>FLSA</a:t>
            </a:r>
            <a:r>
              <a:rPr sz="477" spc="-3" dirty="0">
                <a:latin typeface="Arial"/>
                <a:cs typeface="Arial"/>
              </a:rPr>
              <a:t> </a:t>
            </a:r>
            <a:r>
              <a:rPr sz="477" spc="3" dirty="0">
                <a:latin typeface="Arial"/>
                <a:cs typeface="Arial"/>
              </a:rPr>
              <a:t>Category</a:t>
            </a:r>
            <a:endParaRPr sz="477">
              <a:latin typeface="Arial"/>
              <a:cs typeface="Arial"/>
            </a:endParaRPr>
          </a:p>
          <a:p>
            <a:pPr marL="311719">
              <a:lnSpc>
                <a:spcPts val="477"/>
              </a:lnSpc>
            </a:pPr>
            <a:r>
              <a:rPr sz="409" spc="-41" dirty="0">
                <a:latin typeface="Arial"/>
                <a:cs typeface="Arial"/>
              </a:rPr>
              <a:t>E </a:t>
            </a:r>
            <a:r>
              <a:rPr sz="409" dirty="0">
                <a:latin typeface="Arial"/>
                <a:cs typeface="Arial"/>
              </a:rPr>
              <a:t>-</a:t>
            </a:r>
            <a:r>
              <a:rPr sz="409" spc="-27" dirty="0">
                <a:latin typeface="Arial"/>
                <a:cs typeface="Arial"/>
              </a:rPr>
              <a:t> </a:t>
            </a:r>
            <a:r>
              <a:rPr sz="409" spc="-3" dirty="0">
                <a:latin typeface="Arial"/>
                <a:cs typeface="Arial"/>
              </a:rPr>
              <a:t>Exempt</a:t>
            </a:r>
            <a:endParaRPr sz="409">
              <a:latin typeface="Arial"/>
              <a:cs typeface="Arial"/>
            </a:endParaRPr>
          </a:p>
        </p:txBody>
      </p:sp>
      <p:sp>
        <p:nvSpPr>
          <p:cNvPr id="88" name="object 88"/>
          <p:cNvSpPr txBox="1"/>
          <p:nvPr/>
        </p:nvSpPr>
        <p:spPr>
          <a:xfrm>
            <a:off x="4095750" y="3844653"/>
            <a:ext cx="382732" cy="71710"/>
          </a:xfrm>
          <a:prstGeom prst="rect">
            <a:avLst/>
          </a:prstGeom>
        </p:spPr>
        <p:txBody>
          <a:bodyPr vert="horz" wrap="square" lIns="0" tIns="8659" rIns="0" bIns="0" rtlCol="0">
            <a:spAutoFit/>
          </a:bodyPr>
          <a:lstStyle/>
          <a:p>
            <a:pPr marL="8659">
              <a:spcBef>
                <a:spcPts val="68"/>
              </a:spcBef>
            </a:pPr>
            <a:r>
              <a:rPr sz="409" spc="-3" dirty="0">
                <a:latin typeface="Arial"/>
                <a:cs typeface="Arial"/>
              </a:rPr>
              <a:t>N </a:t>
            </a:r>
            <a:r>
              <a:rPr sz="409" dirty="0">
                <a:latin typeface="Arial"/>
                <a:cs typeface="Arial"/>
              </a:rPr>
              <a:t>-</a:t>
            </a:r>
            <a:r>
              <a:rPr sz="409" spc="20" dirty="0">
                <a:latin typeface="Arial"/>
                <a:cs typeface="Arial"/>
              </a:rPr>
              <a:t> </a:t>
            </a:r>
            <a:r>
              <a:rPr sz="409" spc="3" dirty="0">
                <a:latin typeface="Arial"/>
                <a:cs typeface="Arial"/>
              </a:rPr>
              <a:t>Nonexempt</a:t>
            </a:r>
            <a:endParaRPr sz="409">
              <a:latin typeface="Arial"/>
              <a:cs typeface="Arial"/>
            </a:endParaRPr>
          </a:p>
        </p:txBody>
      </p:sp>
      <p:sp>
        <p:nvSpPr>
          <p:cNvPr id="89" name="object 89"/>
          <p:cNvSpPr/>
          <p:nvPr/>
        </p:nvSpPr>
        <p:spPr>
          <a:xfrm>
            <a:off x="3792682" y="3844636"/>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90" name="object 90"/>
          <p:cNvSpPr/>
          <p:nvPr/>
        </p:nvSpPr>
        <p:spPr>
          <a:xfrm>
            <a:off x="4602307" y="3740727"/>
            <a:ext cx="1679864" cy="203489"/>
          </a:xfrm>
          <a:custGeom>
            <a:avLst/>
            <a:gdLst/>
            <a:ahLst/>
            <a:cxnLst/>
            <a:rect l="l" t="t" r="r" b="b"/>
            <a:pathLst>
              <a:path w="2463800" h="298450">
                <a:moveTo>
                  <a:pt x="2463800" y="0"/>
                </a:moveTo>
                <a:lnTo>
                  <a:pt x="2463800" y="298450"/>
                </a:lnTo>
                <a:lnTo>
                  <a:pt x="0" y="298450"/>
                </a:lnTo>
              </a:path>
            </a:pathLst>
          </a:custGeom>
          <a:ln w="6350">
            <a:solidFill>
              <a:srgbClr val="000000"/>
            </a:solidFill>
          </a:ln>
        </p:spPr>
        <p:txBody>
          <a:bodyPr wrap="square" lIns="0" tIns="0" rIns="0" bIns="0" rtlCol="0"/>
          <a:lstStyle/>
          <a:p>
            <a:endParaRPr/>
          </a:p>
        </p:txBody>
      </p:sp>
      <p:sp>
        <p:nvSpPr>
          <p:cNvPr id="91" name="object 91"/>
          <p:cNvSpPr/>
          <p:nvPr/>
        </p:nvSpPr>
        <p:spPr>
          <a:xfrm>
            <a:off x="6286500" y="3948545"/>
            <a:ext cx="744682" cy="0"/>
          </a:xfrm>
          <a:custGeom>
            <a:avLst/>
            <a:gdLst/>
            <a:ahLst/>
            <a:cxnLst/>
            <a:rect l="l" t="t" r="r" b="b"/>
            <a:pathLst>
              <a:path w="1092200">
                <a:moveTo>
                  <a:pt x="1092200" y="0"/>
                </a:moveTo>
                <a:lnTo>
                  <a:pt x="0" y="0"/>
                </a:lnTo>
              </a:path>
            </a:pathLst>
          </a:custGeom>
          <a:ln w="6350">
            <a:solidFill>
              <a:srgbClr val="000000"/>
            </a:solidFill>
          </a:ln>
        </p:spPr>
        <p:txBody>
          <a:bodyPr wrap="square" lIns="0" tIns="0" rIns="0" bIns="0" rtlCol="0"/>
          <a:lstStyle/>
          <a:p>
            <a:endParaRPr/>
          </a:p>
        </p:txBody>
      </p:sp>
      <p:sp>
        <p:nvSpPr>
          <p:cNvPr id="92" name="object 92"/>
          <p:cNvSpPr/>
          <p:nvPr/>
        </p:nvSpPr>
        <p:spPr>
          <a:xfrm>
            <a:off x="3788352" y="3944216"/>
            <a:ext cx="0" cy="207818"/>
          </a:xfrm>
          <a:custGeom>
            <a:avLst/>
            <a:gdLst/>
            <a:ahLst/>
            <a:cxnLst/>
            <a:rect l="l" t="t" r="r" b="b"/>
            <a:pathLst>
              <a:path h="304800">
                <a:moveTo>
                  <a:pt x="0" y="0"/>
                </a:moveTo>
                <a:lnTo>
                  <a:pt x="0" y="304800"/>
                </a:lnTo>
              </a:path>
            </a:pathLst>
          </a:custGeom>
          <a:ln w="6350">
            <a:solidFill>
              <a:srgbClr val="000000"/>
            </a:solidFill>
          </a:ln>
        </p:spPr>
        <p:txBody>
          <a:bodyPr wrap="square" lIns="0" tIns="0" rIns="0" bIns="0" rtlCol="0"/>
          <a:lstStyle/>
          <a:p>
            <a:endParaRPr/>
          </a:p>
        </p:txBody>
      </p:sp>
      <p:sp>
        <p:nvSpPr>
          <p:cNvPr id="93" name="object 93"/>
          <p:cNvSpPr/>
          <p:nvPr/>
        </p:nvSpPr>
        <p:spPr>
          <a:xfrm>
            <a:off x="2108488" y="4149869"/>
            <a:ext cx="4918364" cy="0"/>
          </a:xfrm>
          <a:custGeom>
            <a:avLst/>
            <a:gdLst/>
            <a:ahLst/>
            <a:cxnLst/>
            <a:rect l="l" t="t" r="r" b="b"/>
            <a:pathLst>
              <a:path w="7213600">
                <a:moveTo>
                  <a:pt x="0" y="0"/>
                </a:moveTo>
                <a:lnTo>
                  <a:pt x="7213600" y="0"/>
                </a:lnTo>
              </a:path>
            </a:pathLst>
          </a:custGeom>
          <a:ln w="19050">
            <a:solidFill>
              <a:srgbClr val="000000"/>
            </a:solidFill>
          </a:ln>
        </p:spPr>
        <p:txBody>
          <a:bodyPr wrap="square" lIns="0" tIns="0" rIns="0" bIns="0" rtlCol="0"/>
          <a:lstStyle/>
          <a:p>
            <a:endParaRPr/>
          </a:p>
        </p:txBody>
      </p:sp>
      <p:sp>
        <p:nvSpPr>
          <p:cNvPr id="94" name="object 94"/>
          <p:cNvSpPr/>
          <p:nvPr/>
        </p:nvSpPr>
        <p:spPr>
          <a:xfrm>
            <a:off x="4974648" y="4359852"/>
            <a:ext cx="2056534" cy="0"/>
          </a:xfrm>
          <a:custGeom>
            <a:avLst/>
            <a:gdLst/>
            <a:ahLst/>
            <a:cxnLst/>
            <a:rect l="l" t="t" r="r" b="b"/>
            <a:pathLst>
              <a:path w="3016250">
                <a:moveTo>
                  <a:pt x="3016250" y="0"/>
                </a:moveTo>
                <a:lnTo>
                  <a:pt x="0" y="0"/>
                </a:lnTo>
              </a:path>
            </a:pathLst>
          </a:custGeom>
          <a:ln w="6350">
            <a:solidFill>
              <a:srgbClr val="000000"/>
            </a:solidFill>
          </a:ln>
        </p:spPr>
        <p:txBody>
          <a:bodyPr wrap="square" lIns="0" tIns="0" rIns="0" bIns="0" rtlCol="0"/>
          <a:lstStyle/>
          <a:p>
            <a:endParaRPr/>
          </a:p>
        </p:txBody>
      </p:sp>
      <p:sp>
        <p:nvSpPr>
          <p:cNvPr id="95" name="object 95"/>
          <p:cNvSpPr/>
          <p:nvPr/>
        </p:nvSpPr>
        <p:spPr>
          <a:xfrm>
            <a:off x="5663045" y="3009034"/>
            <a:ext cx="619125" cy="207818"/>
          </a:xfrm>
          <a:custGeom>
            <a:avLst/>
            <a:gdLst/>
            <a:ahLst/>
            <a:cxnLst/>
            <a:rect l="l" t="t" r="r" b="b"/>
            <a:pathLst>
              <a:path w="908050" h="304800">
                <a:moveTo>
                  <a:pt x="908050" y="0"/>
                </a:moveTo>
                <a:lnTo>
                  <a:pt x="908050" y="304800"/>
                </a:lnTo>
                <a:lnTo>
                  <a:pt x="0" y="304800"/>
                </a:lnTo>
              </a:path>
            </a:pathLst>
          </a:custGeom>
          <a:ln w="6350">
            <a:solidFill>
              <a:srgbClr val="000000"/>
            </a:solidFill>
          </a:ln>
        </p:spPr>
        <p:txBody>
          <a:bodyPr wrap="square" lIns="0" tIns="0" rIns="0" bIns="0" rtlCol="0"/>
          <a:lstStyle/>
          <a:p>
            <a:endParaRPr/>
          </a:p>
        </p:txBody>
      </p:sp>
      <p:sp>
        <p:nvSpPr>
          <p:cNvPr id="96" name="object 96"/>
          <p:cNvSpPr txBox="1"/>
          <p:nvPr/>
        </p:nvSpPr>
        <p:spPr>
          <a:xfrm>
            <a:off x="5654386" y="2996046"/>
            <a:ext cx="471488" cy="82162"/>
          </a:xfrm>
          <a:prstGeom prst="rect">
            <a:avLst/>
          </a:prstGeom>
        </p:spPr>
        <p:txBody>
          <a:bodyPr vert="horz" wrap="square" lIns="0" tIns="8659" rIns="0" bIns="0" rtlCol="0">
            <a:spAutoFit/>
          </a:bodyPr>
          <a:lstStyle/>
          <a:p>
            <a:pPr marL="8659">
              <a:spcBef>
                <a:spcPts val="68"/>
              </a:spcBef>
            </a:pPr>
            <a:r>
              <a:rPr sz="477" spc="37" dirty="0">
                <a:latin typeface="Arial"/>
                <a:cs typeface="Arial"/>
              </a:rPr>
              <a:t>25. </a:t>
            </a:r>
            <a:r>
              <a:rPr sz="477" spc="7" dirty="0">
                <a:latin typeface="Arial"/>
                <a:cs typeface="Arial"/>
              </a:rPr>
              <a:t>Agency</a:t>
            </a:r>
            <a:r>
              <a:rPr sz="477" spc="-20" dirty="0">
                <a:latin typeface="Arial"/>
                <a:cs typeface="Arial"/>
              </a:rPr>
              <a:t> </a:t>
            </a:r>
            <a:r>
              <a:rPr sz="477" spc="-14" dirty="0">
                <a:latin typeface="Arial"/>
                <a:cs typeface="Arial"/>
              </a:rPr>
              <a:t>Use</a:t>
            </a:r>
            <a:endParaRPr sz="477">
              <a:latin typeface="Arial"/>
              <a:cs typeface="Arial"/>
            </a:endParaRPr>
          </a:p>
        </p:txBody>
      </p:sp>
      <p:sp>
        <p:nvSpPr>
          <p:cNvPr id="97" name="object 97"/>
          <p:cNvSpPr/>
          <p:nvPr/>
        </p:nvSpPr>
        <p:spPr>
          <a:xfrm>
            <a:off x="5663046" y="3117273"/>
            <a:ext cx="246784" cy="99580"/>
          </a:xfrm>
          <a:custGeom>
            <a:avLst/>
            <a:gdLst/>
            <a:ahLst/>
            <a:cxnLst/>
            <a:rect l="l" t="t" r="r" b="b"/>
            <a:pathLst>
              <a:path w="361950" h="146050">
                <a:moveTo>
                  <a:pt x="0" y="0"/>
                </a:moveTo>
                <a:lnTo>
                  <a:pt x="361950" y="0"/>
                </a:lnTo>
                <a:lnTo>
                  <a:pt x="361950" y="146050"/>
                </a:lnTo>
              </a:path>
            </a:pathLst>
          </a:custGeom>
          <a:ln w="6350">
            <a:solidFill>
              <a:srgbClr val="000000"/>
            </a:solidFill>
          </a:ln>
        </p:spPr>
        <p:txBody>
          <a:bodyPr wrap="square" lIns="0" tIns="0" rIns="0" bIns="0" rtlCol="0"/>
          <a:lstStyle/>
          <a:p>
            <a:endParaRPr/>
          </a:p>
        </p:txBody>
      </p:sp>
      <p:sp>
        <p:nvSpPr>
          <p:cNvPr id="98" name="object 98"/>
          <p:cNvSpPr/>
          <p:nvPr/>
        </p:nvSpPr>
        <p:spPr>
          <a:xfrm>
            <a:off x="6286500" y="3429000"/>
            <a:ext cx="744682" cy="0"/>
          </a:xfrm>
          <a:custGeom>
            <a:avLst/>
            <a:gdLst/>
            <a:ahLst/>
            <a:cxnLst/>
            <a:rect l="l" t="t" r="r" b="b"/>
            <a:pathLst>
              <a:path w="1092200">
                <a:moveTo>
                  <a:pt x="1092200" y="0"/>
                </a:moveTo>
                <a:lnTo>
                  <a:pt x="0" y="0"/>
                </a:lnTo>
              </a:path>
            </a:pathLst>
          </a:custGeom>
          <a:ln w="6350">
            <a:solidFill>
              <a:srgbClr val="000000"/>
            </a:solidFill>
          </a:ln>
        </p:spPr>
        <p:txBody>
          <a:bodyPr wrap="square" lIns="0" tIns="0" rIns="0" bIns="0" rtlCol="0"/>
          <a:lstStyle/>
          <a:p>
            <a:endParaRPr/>
          </a:p>
        </p:txBody>
      </p:sp>
      <p:sp>
        <p:nvSpPr>
          <p:cNvPr id="99" name="object 99"/>
          <p:cNvSpPr/>
          <p:nvPr/>
        </p:nvSpPr>
        <p:spPr>
          <a:xfrm>
            <a:off x="6286500" y="3320761"/>
            <a:ext cx="246784" cy="103909"/>
          </a:xfrm>
          <a:custGeom>
            <a:avLst/>
            <a:gdLst/>
            <a:ahLst/>
            <a:cxnLst/>
            <a:rect l="l" t="t" r="r" b="b"/>
            <a:pathLst>
              <a:path w="361950" h="152400">
                <a:moveTo>
                  <a:pt x="0" y="0"/>
                </a:moveTo>
                <a:lnTo>
                  <a:pt x="361950" y="0"/>
                </a:lnTo>
                <a:lnTo>
                  <a:pt x="361950" y="152400"/>
                </a:lnTo>
              </a:path>
            </a:pathLst>
          </a:custGeom>
          <a:ln w="6350">
            <a:solidFill>
              <a:srgbClr val="000000"/>
            </a:solidFill>
          </a:ln>
        </p:spPr>
        <p:txBody>
          <a:bodyPr wrap="square" lIns="0" tIns="0" rIns="0" bIns="0" rtlCol="0"/>
          <a:lstStyle/>
          <a:p>
            <a:endParaRPr/>
          </a:p>
        </p:txBody>
      </p:sp>
      <p:sp>
        <p:nvSpPr>
          <p:cNvPr id="100" name="object 100"/>
          <p:cNvSpPr txBox="1"/>
          <p:nvPr/>
        </p:nvSpPr>
        <p:spPr>
          <a:xfrm>
            <a:off x="2112818" y="6438034"/>
            <a:ext cx="1706707" cy="162632"/>
          </a:xfrm>
          <a:prstGeom prst="rect">
            <a:avLst/>
          </a:prstGeom>
        </p:spPr>
        <p:txBody>
          <a:bodyPr vert="horz" wrap="square" lIns="0" tIns="8659" rIns="0" bIns="0" rtlCol="0">
            <a:spAutoFit/>
          </a:bodyPr>
          <a:lstStyle/>
          <a:p>
            <a:pPr marL="8659">
              <a:lnSpc>
                <a:spcPts val="675"/>
              </a:lnSpc>
              <a:spcBef>
                <a:spcPts val="68"/>
              </a:spcBef>
            </a:pPr>
            <a:r>
              <a:rPr sz="614" b="1" spc="-10" dirty="0">
                <a:latin typeface="Arial"/>
                <a:cs typeface="Arial"/>
              </a:rPr>
              <a:t>TURN </a:t>
            </a:r>
            <a:r>
              <a:rPr sz="614" b="1" spc="-20" dirty="0">
                <a:latin typeface="Arial"/>
                <a:cs typeface="Arial"/>
              </a:rPr>
              <a:t>OVER </a:t>
            </a:r>
            <a:r>
              <a:rPr sz="614" b="1" spc="-27" dirty="0">
                <a:latin typeface="Arial"/>
                <a:cs typeface="Arial"/>
              </a:rPr>
              <a:t>FOR </a:t>
            </a:r>
            <a:r>
              <a:rPr sz="614" b="1" spc="-7" dirty="0">
                <a:latin typeface="Arial"/>
                <a:cs typeface="Arial"/>
              </a:rPr>
              <a:t>IMPORTANT</a:t>
            </a:r>
            <a:r>
              <a:rPr sz="614" b="1" spc="17" dirty="0">
                <a:latin typeface="Arial"/>
                <a:cs typeface="Arial"/>
              </a:rPr>
              <a:t> </a:t>
            </a:r>
            <a:r>
              <a:rPr sz="614" b="1" spc="-3" dirty="0">
                <a:latin typeface="Arial"/>
                <a:cs typeface="Arial"/>
              </a:rPr>
              <a:t>INFORMATION</a:t>
            </a:r>
            <a:endParaRPr sz="614">
              <a:latin typeface="Arial"/>
              <a:cs typeface="Arial"/>
            </a:endParaRPr>
          </a:p>
          <a:p>
            <a:pPr marL="8659">
              <a:lnSpc>
                <a:spcPts val="511"/>
              </a:lnSpc>
            </a:pPr>
            <a:r>
              <a:rPr sz="477" spc="3" dirty="0">
                <a:latin typeface="Arial"/>
                <a:cs typeface="Arial"/>
              </a:rPr>
              <a:t>5-Part</a:t>
            </a:r>
            <a:endParaRPr sz="477">
              <a:latin typeface="Arial"/>
              <a:cs typeface="Arial"/>
            </a:endParaRPr>
          </a:p>
        </p:txBody>
      </p:sp>
      <p:sp>
        <p:nvSpPr>
          <p:cNvPr id="101" name="object 101"/>
          <p:cNvSpPr txBox="1"/>
          <p:nvPr/>
        </p:nvSpPr>
        <p:spPr>
          <a:xfrm>
            <a:off x="3939887" y="6485660"/>
            <a:ext cx="1737447" cy="103257"/>
          </a:xfrm>
          <a:prstGeom prst="rect">
            <a:avLst/>
          </a:prstGeom>
        </p:spPr>
        <p:txBody>
          <a:bodyPr vert="horz" wrap="square" lIns="0" tIns="8659" rIns="0" bIns="0" rtlCol="0">
            <a:spAutoFit/>
          </a:bodyPr>
          <a:lstStyle/>
          <a:p>
            <a:pPr marL="8659">
              <a:spcBef>
                <a:spcPts val="68"/>
              </a:spcBef>
            </a:pPr>
            <a:r>
              <a:rPr sz="614" b="1" spc="44" dirty="0">
                <a:latin typeface="Arial"/>
                <a:cs typeface="Arial"/>
              </a:rPr>
              <a:t>1 </a:t>
            </a:r>
            <a:r>
              <a:rPr sz="614" b="1" dirty="0">
                <a:latin typeface="Arial"/>
                <a:cs typeface="Arial"/>
              </a:rPr>
              <a:t>- </a:t>
            </a:r>
            <a:r>
              <a:rPr sz="614" b="1" spc="-24" dirty="0">
                <a:latin typeface="Arial"/>
                <a:cs typeface="Arial"/>
              </a:rPr>
              <a:t>Employee </a:t>
            </a:r>
            <a:r>
              <a:rPr sz="614" b="1" spc="-17" dirty="0">
                <a:latin typeface="Arial"/>
                <a:cs typeface="Arial"/>
              </a:rPr>
              <a:t>Copy </a:t>
            </a:r>
            <a:r>
              <a:rPr sz="614" b="1" dirty="0">
                <a:latin typeface="Arial"/>
                <a:cs typeface="Arial"/>
              </a:rPr>
              <a:t>- </a:t>
            </a:r>
            <a:r>
              <a:rPr sz="614" b="1" spc="-24" dirty="0">
                <a:latin typeface="Arial"/>
                <a:cs typeface="Arial"/>
              </a:rPr>
              <a:t>Keep </a:t>
            </a:r>
            <a:r>
              <a:rPr sz="614" b="1" spc="-10" dirty="0">
                <a:latin typeface="Arial"/>
                <a:cs typeface="Arial"/>
              </a:rPr>
              <a:t>for </a:t>
            </a:r>
            <a:r>
              <a:rPr sz="614" b="1" spc="-24" dirty="0">
                <a:latin typeface="Arial"/>
                <a:cs typeface="Arial"/>
              </a:rPr>
              <a:t>Future</a:t>
            </a:r>
            <a:r>
              <a:rPr sz="614" b="1" spc="-20" dirty="0">
                <a:latin typeface="Arial"/>
                <a:cs typeface="Arial"/>
              </a:rPr>
              <a:t> </a:t>
            </a:r>
            <a:r>
              <a:rPr sz="614" b="1" spc="-10" dirty="0">
                <a:latin typeface="Arial"/>
                <a:cs typeface="Arial"/>
              </a:rPr>
              <a:t>Reference</a:t>
            </a:r>
            <a:endParaRPr sz="614">
              <a:latin typeface="Arial"/>
              <a:cs typeface="Arial"/>
            </a:endParaRPr>
          </a:p>
        </p:txBody>
      </p:sp>
      <p:sp>
        <p:nvSpPr>
          <p:cNvPr id="102" name="object 102"/>
          <p:cNvSpPr txBox="1"/>
          <p:nvPr/>
        </p:nvSpPr>
        <p:spPr>
          <a:xfrm>
            <a:off x="5805921" y="6425046"/>
            <a:ext cx="1222663" cy="201104"/>
          </a:xfrm>
          <a:prstGeom prst="rect">
            <a:avLst/>
          </a:prstGeom>
        </p:spPr>
        <p:txBody>
          <a:bodyPr vert="horz" wrap="square" lIns="0" tIns="8659" rIns="0" bIns="0" rtlCol="0">
            <a:spAutoFit/>
          </a:bodyPr>
          <a:lstStyle/>
          <a:p>
            <a:pPr marR="7360" algn="r">
              <a:lnSpc>
                <a:spcPts val="525"/>
              </a:lnSpc>
              <a:spcBef>
                <a:spcPts val="68"/>
              </a:spcBef>
            </a:pPr>
            <a:r>
              <a:rPr sz="477" dirty="0">
                <a:latin typeface="Arial"/>
                <a:cs typeface="Arial"/>
              </a:rPr>
              <a:t>Editions </a:t>
            </a:r>
            <a:r>
              <a:rPr sz="477" spc="-3" dirty="0">
                <a:latin typeface="Arial"/>
                <a:cs typeface="Arial"/>
              </a:rPr>
              <a:t>Prior </a:t>
            </a:r>
            <a:r>
              <a:rPr sz="477" spc="24" dirty="0">
                <a:latin typeface="Arial"/>
                <a:cs typeface="Arial"/>
              </a:rPr>
              <a:t>to </a:t>
            </a:r>
            <a:r>
              <a:rPr sz="477" spc="37" dirty="0">
                <a:latin typeface="Arial"/>
                <a:cs typeface="Arial"/>
              </a:rPr>
              <a:t>7/91 </a:t>
            </a:r>
            <a:r>
              <a:rPr sz="477" spc="7" dirty="0">
                <a:latin typeface="Arial"/>
                <a:cs typeface="Arial"/>
              </a:rPr>
              <a:t>Are </a:t>
            </a:r>
            <a:r>
              <a:rPr sz="477" spc="14" dirty="0">
                <a:latin typeface="Arial"/>
                <a:cs typeface="Arial"/>
              </a:rPr>
              <a:t>Not </a:t>
            </a:r>
            <a:r>
              <a:rPr sz="477" spc="-10" dirty="0">
                <a:latin typeface="Arial"/>
                <a:cs typeface="Arial"/>
              </a:rPr>
              <a:t>Usable</a:t>
            </a:r>
            <a:r>
              <a:rPr sz="477" spc="72" dirty="0">
                <a:latin typeface="Arial"/>
                <a:cs typeface="Arial"/>
              </a:rPr>
              <a:t> </a:t>
            </a:r>
            <a:r>
              <a:rPr sz="477" spc="14" dirty="0">
                <a:latin typeface="Arial"/>
                <a:cs typeface="Arial"/>
              </a:rPr>
              <a:t>After</a:t>
            </a:r>
            <a:endParaRPr sz="477" dirty="0">
              <a:latin typeface="Arial"/>
              <a:cs typeface="Arial"/>
            </a:endParaRPr>
          </a:p>
          <a:p>
            <a:pPr marR="3464" algn="r">
              <a:lnSpc>
                <a:spcPts val="477"/>
              </a:lnSpc>
            </a:pPr>
            <a:r>
              <a:rPr sz="477" spc="37" dirty="0">
                <a:latin typeface="Arial"/>
                <a:cs typeface="Arial"/>
              </a:rPr>
              <a:t>6/30/93</a:t>
            </a:r>
            <a:endParaRPr sz="477" dirty="0">
              <a:latin typeface="Arial"/>
              <a:cs typeface="Arial"/>
            </a:endParaRPr>
          </a:p>
          <a:p>
            <a:pPr marR="3464" algn="r">
              <a:lnSpc>
                <a:spcPts val="525"/>
              </a:lnSpc>
            </a:pPr>
            <a:r>
              <a:rPr sz="477" spc="-7" dirty="0">
                <a:latin typeface="Arial"/>
                <a:cs typeface="Arial"/>
              </a:rPr>
              <a:t>NSN</a:t>
            </a:r>
            <a:r>
              <a:rPr sz="477" spc="-20" dirty="0">
                <a:latin typeface="Arial"/>
                <a:cs typeface="Arial"/>
              </a:rPr>
              <a:t> </a:t>
            </a:r>
            <a:r>
              <a:rPr sz="477" spc="34" dirty="0">
                <a:latin typeface="Arial"/>
                <a:cs typeface="Arial"/>
              </a:rPr>
              <a:t>7540-01-333-6236</a:t>
            </a:r>
            <a:endParaRPr sz="477" dirty="0">
              <a:latin typeface="Arial"/>
              <a:cs typeface="Arial"/>
            </a:endParaRPr>
          </a:p>
        </p:txBody>
      </p:sp>
      <p:sp>
        <p:nvSpPr>
          <p:cNvPr id="103" name="object 103"/>
          <p:cNvSpPr txBox="1"/>
          <p:nvPr/>
        </p:nvSpPr>
        <p:spPr>
          <a:xfrm>
            <a:off x="2112819" y="884897"/>
            <a:ext cx="895783" cy="222783"/>
          </a:xfrm>
          <a:prstGeom prst="rect">
            <a:avLst/>
          </a:prstGeom>
        </p:spPr>
        <p:txBody>
          <a:bodyPr vert="horz" wrap="square" lIns="0" tIns="39399" rIns="0" bIns="0" rtlCol="0">
            <a:spAutoFit/>
          </a:bodyPr>
          <a:lstStyle/>
          <a:p>
            <a:pPr marL="30306">
              <a:spcBef>
                <a:spcPts val="310"/>
              </a:spcBef>
              <a:tabLst>
                <a:tab pos="337263" algn="l"/>
              </a:tabLst>
            </a:pPr>
            <a:r>
              <a:rPr sz="545" spc="-3" dirty="0">
                <a:latin typeface="Arial"/>
                <a:cs typeface="Arial"/>
              </a:rPr>
              <a:t>	</a:t>
            </a:r>
            <a:endParaRPr sz="545" dirty="0">
              <a:latin typeface="Arial"/>
              <a:cs typeface="Arial"/>
            </a:endParaRPr>
          </a:p>
          <a:p>
            <a:pPr marL="8659">
              <a:spcBef>
                <a:spcPts val="215"/>
              </a:spcBef>
            </a:pPr>
            <a:r>
              <a:rPr sz="477" spc="20" dirty="0">
                <a:latin typeface="Arial"/>
                <a:cs typeface="Arial"/>
              </a:rPr>
              <a:t>5-C. </a:t>
            </a:r>
            <a:r>
              <a:rPr sz="477" spc="-7" dirty="0">
                <a:latin typeface="Arial"/>
                <a:cs typeface="Arial"/>
              </a:rPr>
              <a:t>Code </a:t>
            </a:r>
            <a:r>
              <a:rPr sz="716" spc="25" baseline="3968" dirty="0">
                <a:latin typeface="Arial"/>
                <a:cs typeface="Arial"/>
              </a:rPr>
              <a:t>5-D. </a:t>
            </a:r>
            <a:r>
              <a:rPr sz="716" spc="-20" baseline="3968" dirty="0">
                <a:latin typeface="Arial"/>
                <a:cs typeface="Arial"/>
              </a:rPr>
              <a:t>Legal</a:t>
            </a:r>
            <a:r>
              <a:rPr sz="716" spc="97" baseline="3968" dirty="0">
                <a:latin typeface="Arial"/>
                <a:cs typeface="Arial"/>
              </a:rPr>
              <a:t> </a:t>
            </a:r>
            <a:r>
              <a:rPr sz="716" spc="20" baseline="3968" dirty="0">
                <a:latin typeface="Arial"/>
                <a:cs typeface="Arial"/>
              </a:rPr>
              <a:t>Authority</a:t>
            </a:r>
            <a:endParaRPr sz="716" baseline="3968" dirty="0">
              <a:latin typeface="Arial"/>
              <a:cs typeface="Arial"/>
            </a:endParaRPr>
          </a:p>
        </p:txBody>
      </p:sp>
      <p:sp>
        <p:nvSpPr>
          <p:cNvPr id="104" name="object 104"/>
          <p:cNvSpPr txBox="1"/>
          <p:nvPr/>
        </p:nvSpPr>
        <p:spPr>
          <a:xfrm>
            <a:off x="4606705" y="1441739"/>
            <a:ext cx="1118322" cy="259325"/>
          </a:xfrm>
          <a:prstGeom prst="rect">
            <a:avLst/>
          </a:prstGeom>
        </p:spPr>
        <p:txBody>
          <a:bodyPr vert="horz" wrap="square" lIns="0" tIns="8659" rIns="0" bIns="0" rtlCol="0">
            <a:spAutoFit/>
          </a:bodyPr>
          <a:lstStyle/>
          <a:p>
            <a:pPr marL="8659">
              <a:lnSpc>
                <a:spcPts val="634"/>
              </a:lnSpc>
              <a:spcBef>
                <a:spcPts val="68"/>
              </a:spcBef>
            </a:pPr>
            <a:r>
              <a:rPr sz="545" b="1" spc="31" dirty="0">
                <a:latin typeface="Arial"/>
                <a:cs typeface="Arial"/>
              </a:rPr>
              <a:t>15. </a:t>
            </a:r>
            <a:r>
              <a:rPr sz="545" b="1" spc="-10" dirty="0">
                <a:latin typeface="Arial"/>
                <a:cs typeface="Arial"/>
              </a:rPr>
              <a:t>TO: </a:t>
            </a:r>
            <a:r>
              <a:rPr sz="545" b="1" spc="-31" dirty="0">
                <a:latin typeface="Arial"/>
                <a:cs typeface="Arial"/>
              </a:rPr>
              <a:t>Position </a:t>
            </a:r>
            <a:r>
              <a:rPr sz="545" b="1" spc="-10" dirty="0">
                <a:latin typeface="Arial"/>
                <a:cs typeface="Arial"/>
              </a:rPr>
              <a:t>Title </a:t>
            </a:r>
            <a:r>
              <a:rPr sz="545" b="1" spc="-17" dirty="0">
                <a:latin typeface="Arial"/>
                <a:cs typeface="Arial"/>
              </a:rPr>
              <a:t>and</a:t>
            </a:r>
            <a:r>
              <a:rPr sz="545" b="1" spc="44" dirty="0">
                <a:latin typeface="Arial"/>
                <a:cs typeface="Arial"/>
              </a:rPr>
              <a:t> </a:t>
            </a:r>
            <a:r>
              <a:rPr sz="545" b="1" spc="-14" dirty="0">
                <a:latin typeface="Arial"/>
                <a:cs typeface="Arial"/>
              </a:rPr>
              <a:t>Number</a:t>
            </a:r>
            <a:endParaRPr sz="545" dirty="0">
              <a:latin typeface="Arial"/>
              <a:cs typeface="Arial"/>
            </a:endParaRPr>
          </a:p>
          <a:p>
            <a:pPr marL="51520">
              <a:lnSpc>
                <a:spcPts val="634"/>
              </a:lnSpc>
            </a:pPr>
            <a:endParaRPr sz="545" dirty="0">
              <a:latin typeface="Arial"/>
              <a:cs typeface="Arial"/>
            </a:endParaRPr>
          </a:p>
          <a:p>
            <a:pPr marL="51520">
              <a:spcBef>
                <a:spcPts val="72"/>
              </a:spcBef>
            </a:pPr>
            <a:endParaRPr sz="545" dirty="0">
              <a:latin typeface="Arial"/>
              <a:cs typeface="Arial"/>
            </a:endParaRPr>
          </a:p>
        </p:txBody>
      </p:sp>
      <p:sp>
        <p:nvSpPr>
          <p:cNvPr id="105" name="object 105"/>
          <p:cNvSpPr txBox="1"/>
          <p:nvPr/>
        </p:nvSpPr>
        <p:spPr>
          <a:xfrm>
            <a:off x="2112818" y="1819394"/>
            <a:ext cx="1924916" cy="233921"/>
          </a:xfrm>
          <a:prstGeom prst="rect">
            <a:avLst/>
          </a:prstGeom>
        </p:spPr>
        <p:txBody>
          <a:bodyPr vert="horz" wrap="square" lIns="0" tIns="37666" rIns="0" bIns="0" rtlCol="0">
            <a:spAutoFit/>
          </a:bodyPr>
          <a:lstStyle/>
          <a:p>
            <a:pPr marL="8659">
              <a:spcBef>
                <a:spcPts val="296"/>
              </a:spcBef>
            </a:pPr>
            <a:r>
              <a:rPr sz="409" spc="27" dirty="0">
                <a:latin typeface="Arial"/>
                <a:cs typeface="Arial"/>
              </a:rPr>
              <a:t>8. </a:t>
            </a:r>
            <a:r>
              <a:rPr sz="409" spc="-10" dirty="0">
                <a:latin typeface="Arial"/>
                <a:cs typeface="Arial"/>
              </a:rPr>
              <a:t>Pay Plan   </a:t>
            </a:r>
            <a:r>
              <a:rPr sz="409" spc="10" dirty="0">
                <a:latin typeface="Arial"/>
                <a:cs typeface="Arial"/>
              </a:rPr>
              <a:t>9.Occ. </a:t>
            </a:r>
            <a:r>
              <a:rPr sz="409" spc="-7" dirty="0">
                <a:latin typeface="Arial"/>
                <a:cs typeface="Arial"/>
              </a:rPr>
              <a:t>Code </a:t>
            </a:r>
            <a:r>
              <a:rPr sz="409" spc="3" dirty="0">
                <a:latin typeface="Arial"/>
                <a:cs typeface="Arial"/>
              </a:rPr>
              <a:t>10.Grade or </a:t>
            </a:r>
            <a:r>
              <a:rPr sz="409" spc="-10" dirty="0">
                <a:latin typeface="Arial"/>
                <a:cs typeface="Arial"/>
              </a:rPr>
              <a:t>Level </a:t>
            </a:r>
            <a:r>
              <a:rPr sz="409" spc="14" dirty="0">
                <a:latin typeface="Arial"/>
                <a:cs typeface="Arial"/>
              </a:rPr>
              <a:t>11.Step </a:t>
            </a:r>
            <a:r>
              <a:rPr sz="409" spc="3" dirty="0">
                <a:latin typeface="Arial"/>
                <a:cs typeface="Arial"/>
              </a:rPr>
              <a:t>or </a:t>
            </a:r>
            <a:r>
              <a:rPr sz="409" spc="-14" dirty="0">
                <a:latin typeface="Arial"/>
                <a:cs typeface="Arial"/>
              </a:rPr>
              <a:t>Rate</a:t>
            </a:r>
            <a:r>
              <a:rPr sz="409" spc="85" dirty="0">
                <a:latin typeface="Arial"/>
                <a:cs typeface="Arial"/>
              </a:rPr>
              <a:t> </a:t>
            </a:r>
            <a:r>
              <a:rPr sz="716" spc="56" baseline="-7936" dirty="0">
                <a:latin typeface="Arial"/>
                <a:cs typeface="Arial"/>
              </a:rPr>
              <a:t>12. </a:t>
            </a:r>
            <a:r>
              <a:rPr sz="716" spc="5" baseline="-7936" dirty="0">
                <a:latin typeface="Arial"/>
                <a:cs typeface="Arial"/>
              </a:rPr>
              <a:t>Total</a:t>
            </a:r>
            <a:r>
              <a:rPr sz="716" spc="82" baseline="-7936" dirty="0">
                <a:latin typeface="Arial"/>
                <a:cs typeface="Arial"/>
              </a:rPr>
              <a:t> </a:t>
            </a:r>
            <a:r>
              <a:rPr sz="716" spc="-10" baseline="-7936" dirty="0">
                <a:latin typeface="Arial"/>
                <a:cs typeface="Arial"/>
              </a:rPr>
              <a:t>Salary</a:t>
            </a:r>
            <a:endParaRPr sz="716" baseline="-7936" dirty="0">
              <a:latin typeface="Arial"/>
              <a:cs typeface="Arial"/>
            </a:endParaRPr>
          </a:p>
          <a:p>
            <a:pPr marL="17318">
              <a:spcBef>
                <a:spcPts val="266"/>
              </a:spcBef>
              <a:tabLst>
                <a:tab pos="332933" algn="l"/>
                <a:tab pos="648982" algn="l"/>
                <a:tab pos="1086254" algn="l"/>
                <a:tab pos="1501879" algn="l"/>
              </a:tabLst>
            </a:pPr>
            <a:r>
              <a:rPr sz="818" baseline="3472" dirty="0">
                <a:latin typeface="Arial"/>
                <a:cs typeface="Arial"/>
              </a:rPr>
              <a:t>	</a:t>
            </a:r>
            <a:r>
              <a:rPr sz="545" spc="-3" dirty="0">
                <a:latin typeface="Arial"/>
                <a:cs typeface="Arial"/>
              </a:rPr>
              <a:t>	</a:t>
            </a:r>
            <a:r>
              <a:rPr sz="818" spc="-5" baseline="3472" dirty="0">
                <a:latin typeface="Arial"/>
                <a:cs typeface="Arial"/>
              </a:rPr>
              <a:t>		</a:t>
            </a:r>
            <a:endParaRPr sz="818" baseline="3472" dirty="0">
              <a:latin typeface="Arial"/>
              <a:cs typeface="Arial"/>
            </a:endParaRPr>
          </a:p>
        </p:txBody>
      </p:sp>
      <p:sp>
        <p:nvSpPr>
          <p:cNvPr id="107" name="object 107"/>
          <p:cNvSpPr txBox="1"/>
          <p:nvPr/>
        </p:nvSpPr>
        <p:spPr>
          <a:xfrm>
            <a:off x="4606637" y="1905000"/>
            <a:ext cx="226002" cy="71710"/>
          </a:xfrm>
          <a:prstGeom prst="rect">
            <a:avLst/>
          </a:prstGeom>
        </p:spPr>
        <p:txBody>
          <a:bodyPr vert="horz" wrap="square" lIns="0" tIns="8659" rIns="0" bIns="0" rtlCol="0">
            <a:spAutoFit/>
          </a:bodyPr>
          <a:lstStyle/>
          <a:p>
            <a:pPr marL="8659">
              <a:spcBef>
                <a:spcPts val="68"/>
              </a:spcBef>
            </a:pPr>
            <a:r>
              <a:rPr sz="409" spc="-10" dirty="0">
                <a:latin typeface="Arial"/>
                <a:cs typeface="Arial"/>
              </a:rPr>
              <a:t>Plan</a:t>
            </a:r>
            <a:r>
              <a:rPr sz="409" spc="-78" dirty="0">
                <a:latin typeface="Arial"/>
                <a:cs typeface="Arial"/>
              </a:rPr>
              <a:t> </a:t>
            </a:r>
            <a:endParaRPr sz="818" baseline="-38194" dirty="0">
              <a:latin typeface="Arial"/>
              <a:cs typeface="Arial"/>
            </a:endParaRPr>
          </a:p>
        </p:txBody>
      </p:sp>
      <p:sp>
        <p:nvSpPr>
          <p:cNvPr id="108" name="object 108"/>
          <p:cNvSpPr txBox="1"/>
          <p:nvPr/>
        </p:nvSpPr>
        <p:spPr>
          <a:xfrm>
            <a:off x="4909705" y="1922319"/>
            <a:ext cx="1588943" cy="131982"/>
          </a:xfrm>
          <a:prstGeom prst="rect">
            <a:avLst/>
          </a:prstGeom>
        </p:spPr>
        <p:txBody>
          <a:bodyPr vert="horz" wrap="square" lIns="0" tIns="8659" rIns="0" bIns="0" rtlCol="0">
            <a:spAutoFit/>
          </a:bodyPr>
          <a:lstStyle/>
          <a:p>
            <a:pPr marL="8659">
              <a:lnSpc>
                <a:spcPts val="382"/>
              </a:lnSpc>
              <a:spcBef>
                <a:spcPts val="68"/>
              </a:spcBef>
            </a:pPr>
            <a:r>
              <a:rPr sz="409" spc="-14" dirty="0">
                <a:latin typeface="Arial"/>
                <a:cs typeface="Arial"/>
              </a:rPr>
              <a:t>Code</a:t>
            </a:r>
            <a:endParaRPr sz="409" dirty="0">
              <a:latin typeface="Arial"/>
              <a:cs typeface="Arial"/>
            </a:endParaRPr>
          </a:p>
          <a:p>
            <a:pPr marL="138542">
              <a:lnSpc>
                <a:spcPts val="545"/>
              </a:lnSpc>
              <a:tabLst>
                <a:tab pos="783194" algn="l"/>
                <a:tab pos="1194489" algn="l"/>
              </a:tabLst>
            </a:pPr>
            <a:r>
              <a:rPr sz="545" spc="-3" dirty="0">
                <a:latin typeface="Arial"/>
                <a:cs typeface="Arial"/>
              </a:rPr>
              <a:t>  </a:t>
            </a:r>
            <a:r>
              <a:rPr sz="545" spc="17" dirty="0">
                <a:latin typeface="Arial"/>
                <a:cs typeface="Arial"/>
              </a:rPr>
              <a:t> </a:t>
            </a:r>
            <a:r>
              <a:rPr sz="818" spc="-5" baseline="3472" dirty="0">
                <a:latin typeface="Arial"/>
                <a:cs typeface="Arial"/>
              </a:rPr>
              <a:t>		</a:t>
            </a:r>
            <a:endParaRPr sz="545" dirty="0">
              <a:latin typeface="Arial"/>
              <a:cs typeface="Arial"/>
            </a:endParaRPr>
          </a:p>
        </p:txBody>
      </p:sp>
      <p:sp>
        <p:nvSpPr>
          <p:cNvPr id="109" name="object 109"/>
          <p:cNvSpPr txBox="1"/>
          <p:nvPr/>
        </p:nvSpPr>
        <p:spPr>
          <a:xfrm>
            <a:off x="6749761" y="1922318"/>
            <a:ext cx="239857" cy="124160"/>
          </a:xfrm>
          <a:prstGeom prst="rect">
            <a:avLst/>
          </a:prstGeom>
        </p:spPr>
        <p:txBody>
          <a:bodyPr vert="horz" wrap="square" lIns="0" tIns="8659" rIns="0" bIns="0" rtlCol="0">
            <a:spAutoFit/>
          </a:bodyPr>
          <a:lstStyle/>
          <a:p>
            <a:pPr marL="8659">
              <a:lnSpc>
                <a:spcPts val="375"/>
              </a:lnSpc>
              <a:spcBef>
                <a:spcPts val="68"/>
              </a:spcBef>
            </a:pPr>
            <a:r>
              <a:rPr sz="409" spc="-3" dirty="0">
                <a:latin typeface="Arial"/>
                <a:cs typeface="Arial"/>
              </a:rPr>
              <a:t>Basis</a:t>
            </a:r>
            <a:endParaRPr sz="409" dirty="0">
              <a:latin typeface="Arial"/>
              <a:cs typeface="Arial"/>
            </a:endParaRPr>
          </a:p>
          <a:p>
            <a:pPr marL="138542">
              <a:lnSpc>
                <a:spcPts val="539"/>
              </a:lnSpc>
            </a:pPr>
            <a:endParaRPr sz="545" dirty="0">
              <a:latin typeface="Arial"/>
              <a:cs typeface="Arial"/>
            </a:endParaRPr>
          </a:p>
        </p:txBody>
      </p:sp>
      <p:sp>
        <p:nvSpPr>
          <p:cNvPr id="110" name="object 110"/>
          <p:cNvSpPr txBox="1"/>
          <p:nvPr/>
        </p:nvSpPr>
        <p:spPr>
          <a:xfrm>
            <a:off x="2112819" y="2043448"/>
            <a:ext cx="445510" cy="213538"/>
          </a:xfrm>
          <a:prstGeom prst="rect">
            <a:avLst/>
          </a:prstGeom>
        </p:spPr>
        <p:txBody>
          <a:bodyPr vert="horz" wrap="square" lIns="0" tIns="30307" rIns="0" bIns="0" rtlCol="0">
            <a:spAutoFit/>
          </a:bodyPr>
          <a:lstStyle/>
          <a:p>
            <a:pPr marL="8659">
              <a:spcBef>
                <a:spcPts val="239"/>
              </a:spcBef>
            </a:pPr>
            <a:r>
              <a:rPr sz="477" spc="34" dirty="0">
                <a:latin typeface="Arial"/>
                <a:cs typeface="Arial"/>
              </a:rPr>
              <a:t>12A. </a:t>
            </a:r>
            <a:r>
              <a:rPr sz="477" spc="-7" dirty="0">
                <a:latin typeface="Arial"/>
                <a:cs typeface="Arial"/>
              </a:rPr>
              <a:t>Basic</a:t>
            </a:r>
            <a:r>
              <a:rPr sz="477" spc="-31" dirty="0">
                <a:latin typeface="Arial"/>
                <a:cs typeface="Arial"/>
              </a:rPr>
              <a:t> </a:t>
            </a:r>
            <a:r>
              <a:rPr sz="477" spc="-14" dirty="0">
                <a:latin typeface="Arial"/>
                <a:cs typeface="Arial"/>
              </a:rPr>
              <a:t>Pay</a:t>
            </a:r>
            <a:endParaRPr sz="477" dirty="0">
              <a:latin typeface="Arial"/>
              <a:cs typeface="Arial"/>
            </a:endParaRPr>
          </a:p>
          <a:p>
            <a:pPr marL="12988">
              <a:spcBef>
                <a:spcPts val="194"/>
              </a:spcBef>
            </a:pPr>
            <a:endParaRPr sz="545" dirty="0">
              <a:latin typeface="Arial"/>
              <a:cs typeface="Arial"/>
            </a:endParaRPr>
          </a:p>
        </p:txBody>
      </p:sp>
      <p:sp>
        <p:nvSpPr>
          <p:cNvPr id="111" name="object 111"/>
          <p:cNvSpPr txBox="1"/>
          <p:nvPr/>
        </p:nvSpPr>
        <p:spPr>
          <a:xfrm>
            <a:off x="2736273" y="2038761"/>
            <a:ext cx="455468" cy="220719"/>
          </a:xfrm>
          <a:prstGeom prst="rect">
            <a:avLst/>
          </a:prstGeom>
        </p:spPr>
        <p:txBody>
          <a:bodyPr vert="horz" wrap="square" lIns="0" tIns="35069" rIns="0" bIns="0" rtlCol="0">
            <a:spAutoFit/>
          </a:bodyPr>
          <a:lstStyle/>
          <a:p>
            <a:pPr marL="8659">
              <a:spcBef>
                <a:spcPts val="276"/>
              </a:spcBef>
            </a:pPr>
            <a:r>
              <a:rPr sz="409" spc="24" dirty="0">
                <a:latin typeface="Arial"/>
                <a:cs typeface="Arial"/>
              </a:rPr>
              <a:t>12B. </a:t>
            </a:r>
            <a:r>
              <a:rPr sz="409" spc="3" dirty="0">
                <a:latin typeface="Arial"/>
                <a:cs typeface="Arial"/>
              </a:rPr>
              <a:t>Locality</a:t>
            </a:r>
            <a:r>
              <a:rPr sz="409" spc="-10" dirty="0">
                <a:latin typeface="Arial"/>
                <a:cs typeface="Arial"/>
              </a:rPr>
              <a:t> </a:t>
            </a:r>
            <a:r>
              <a:rPr sz="409" spc="17" dirty="0">
                <a:latin typeface="Arial"/>
                <a:cs typeface="Arial"/>
              </a:rPr>
              <a:t>Adj.</a:t>
            </a:r>
            <a:endParaRPr sz="409" dirty="0">
              <a:latin typeface="Arial"/>
              <a:cs typeface="Arial"/>
            </a:endParaRPr>
          </a:p>
          <a:p>
            <a:pPr marL="30306">
              <a:spcBef>
                <a:spcPts val="276"/>
              </a:spcBef>
            </a:pPr>
            <a:endParaRPr sz="545" dirty="0">
              <a:latin typeface="Arial"/>
              <a:cs typeface="Arial"/>
            </a:endParaRPr>
          </a:p>
        </p:txBody>
      </p:sp>
      <p:sp>
        <p:nvSpPr>
          <p:cNvPr id="112" name="object 112"/>
          <p:cNvSpPr txBox="1"/>
          <p:nvPr/>
        </p:nvSpPr>
        <p:spPr>
          <a:xfrm>
            <a:off x="3359727" y="2043448"/>
            <a:ext cx="579293" cy="213538"/>
          </a:xfrm>
          <a:prstGeom prst="rect">
            <a:avLst/>
          </a:prstGeom>
        </p:spPr>
        <p:txBody>
          <a:bodyPr vert="horz" wrap="square" lIns="0" tIns="30307" rIns="0" bIns="0" rtlCol="0">
            <a:spAutoFit/>
          </a:bodyPr>
          <a:lstStyle/>
          <a:p>
            <a:pPr marL="8659">
              <a:spcBef>
                <a:spcPts val="239"/>
              </a:spcBef>
            </a:pPr>
            <a:r>
              <a:rPr sz="477" spc="24" dirty="0">
                <a:latin typeface="Arial"/>
                <a:cs typeface="Arial"/>
              </a:rPr>
              <a:t>12C. </a:t>
            </a:r>
            <a:r>
              <a:rPr sz="477" spc="14" dirty="0">
                <a:latin typeface="Arial"/>
                <a:cs typeface="Arial"/>
              </a:rPr>
              <a:t>Adj. </a:t>
            </a:r>
            <a:r>
              <a:rPr sz="477" spc="-7" dirty="0">
                <a:latin typeface="Arial"/>
                <a:cs typeface="Arial"/>
              </a:rPr>
              <a:t>Basic</a:t>
            </a:r>
            <a:r>
              <a:rPr sz="477" dirty="0">
                <a:latin typeface="Arial"/>
                <a:cs typeface="Arial"/>
              </a:rPr>
              <a:t> </a:t>
            </a:r>
            <a:r>
              <a:rPr sz="477" spc="-14" dirty="0">
                <a:latin typeface="Arial"/>
                <a:cs typeface="Arial"/>
              </a:rPr>
              <a:t>Pay</a:t>
            </a:r>
            <a:endParaRPr sz="477" dirty="0">
              <a:latin typeface="Arial"/>
              <a:cs typeface="Arial"/>
            </a:endParaRPr>
          </a:p>
          <a:p>
            <a:pPr marL="34635">
              <a:spcBef>
                <a:spcPts val="194"/>
              </a:spcBef>
            </a:pPr>
            <a:endParaRPr sz="545" dirty="0">
              <a:latin typeface="Arial"/>
              <a:cs typeface="Arial"/>
            </a:endParaRPr>
          </a:p>
        </p:txBody>
      </p:sp>
      <p:sp>
        <p:nvSpPr>
          <p:cNvPr id="113" name="object 113"/>
          <p:cNvSpPr txBox="1"/>
          <p:nvPr/>
        </p:nvSpPr>
        <p:spPr>
          <a:xfrm>
            <a:off x="3983182" y="2043448"/>
            <a:ext cx="458499" cy="213538"/>
          </a:xfrm>
          <a:prstGeom prst="rect">
            <a:avLst/>
          </a:prstGeom>
        </p:spPr>
        <p:txBody>
          <a:bodyPr vert="horz" wrap="square" lIns="0" tIns="30307" rIns="0" bIns="0" rtlCol="0">
            <a:spAutoFit/>
          </a:bodyPr>
          <a:lstStyle/>
          <a:p>
            <a:pPr marL="8659">
              <a:spcBef>
                <a:spcPts val="239"/>
              </a:spcBef>
            </a:pPr>
            <a:r>
              <a:rPr sz="477" spc="27" dirty="0">
                <a:latin typeface="Arial"/>
                <a:cs typeface="Arial"/>
              </a:rPr>
              <a:t>12D. </a:t>
            </a:r>
            <a:r>
              <a:rPr sz="477" spc="3" dirty="0">
                <a:latin typeface="Arial"/>
                <a:cs typeface="Arial"/>
              </a:rPr>
              <a:t>Other</a:t>
            </a:r>
            <a:r>
              <a:rPr sz="477" spc="-7" dirty="0">
                <a:latin typeface="Arial"/>
                <a:cs typeface="Arial"/>
              </a:rPr>
              <a:t> </a:t>
            </a:r>
            <a:r>
              <a:rPr sz="477" spc="-14" dirty="0">
                <a:latin typeface="Arial"/>
                <a:cs typeface="Arial"/>
              </a:rPr>
              <a:t>Pay</a:t>
            </a:r>
            <a:endParaRPr sz="477" dirty="0">
              <a:latin typeface="Arial"/>
              <a:cs typeface="Arial"/>
            </a:endParaRPr>
          </a:p>
          <a:p>
            <a:pPr marL="25977">
              <a:spcBef>
                <a:spcPts val="194"/>
              </a:spcBef>
            </a:pPr>
            <a:endParaRPr sz="545" dirty="0">
              <a:latin typeface="Arial"/>
              <a:cs typeface="Arial"/>
            </a:endParaRPr>
          </a:p>
        </p:txBody>
      </p:sp>
      <p:sp>
        <p:nvSpPr>
          <p:cNvPr id="114" name="object 114"/>
          <p:cNvSpPr txBox="1"/>
          <p:nvPr/>
        </p:nvSpPr>
        <p:spPr>
          <a:xfrm>
            <a:off x="4610966" y="2039659"/>
            <a:ext cx="445510" cy="217472"/>
          </a:xfrm>
          <a:prstGeom prst="rect">
            <a:avLst/>
          </a:prstGeom>
        </p:spPr>
        <p:txBody>
          <a:bodyPr vert="horz" wrap="square" lIns="0" tIns="34203" rIns="0" bIns="0" rtlCol="0">
            <a:spAutoFit/>
          </a:bodyPr>
          <a:lstStyle/>
          <a:p>
            <a:pPr marL="8659">
              <a:spcBef>
                <a:spcPts val="269"/>
              </a:spcBef>
            </a:pPr>
            <a:r>
              <a:rPr sz="477" spc="34" dirty="0">
                <a:latin typeface="Arial"/>
                <a:cs typeface="Arial"/>
              </a:rPr>
              <a:t>20A. </a:t>
            </a:r>
            <a:r>
              <a:rPr sz="477" spc="-7" dirty="0">
                <a:latin typeface="Arial"/>
                <a:cs typeface="Arial"/>
              </a:rPr>
              <a:t>Basic</a:t>
            </a:r>
            <a:r>
              <a:rPr sz="477" spc="-31" dirty="0">
                <a:latin typeface="Arial"/>
                <a:cs typeface="Arial"/>
              </a:rPr>
              <a:t> </a:t>
            </a:r>
            <a:r>
              <a:rPr sz="477" spc="-14" dirty="0">
                <a:latin typeface="Arial"/>
                <a:cs typeface="Arial"/>
              </a:rPr>
              <a:t>Pay</a:t>
            </a:r>
            <a:endParaRPr sz="477" dirty="0">
              <a:latin typeface="Arial"/>
              <a:cs typeface="Arial"/>
            </a:endParaRPr>
          </a:p>
          <a:p>
            <a:pPr marL="25977">
              <a:spcBef>
                <a:spcPts val="228"/>
              </a:spcBef>
            </a:pPr>
            <a:endParaRPr sz="545" dirty="0">
              <a:latin typeface="Arial"/>
              <a:cs typeface="Arial"/>
            </a:endParaRPr>
          </a:p>
        </p:txBody>
      </p:sp>
      <p:sp>
        <p:nvSpPr>
          <p:cNvPr id="115" name="object 115"/>
          <p:cNvSpPr txBox="1"/>
          <p:nvPr/>
        </p:nvSpPr>
        <p:spPr>
          <a:xfrm>
            <a:off x="5157137" y="2049474"/>
            <a:ext cx="518247" cy="217472"/>
          </a:xfrm>
          <a:prstGeom prst="rect">
            <a:avLst/>
          </a:prstGeom>
        </p:spPr>
        <p:txBody>
          <a:bodyPr vert="horz" wrap="square" lIns="0" tIns="34203" rIns="0" bIns="0" rtlCol="0">
            <a:spAutoFit/>
          </a:bodyPr>
          <a:lstStyle/>
          <a:p>
            <a:pPr marL="8659">
              <a:spcBef>
                <a:spcPts val="269"/>
              </a:spcBef>
            </a:pPr>
            <a:r>
              <a:rPr sz="477" spc="24" dirty="0">
                <a:latin typeface="Arial"/>
                <a:cs typeface="Arial"/>
              </a:rPr>
              <a:t>20B. </a:t>
            </a:r>
            <a:r>
              <a:rPr sz="477" dirty="0">
                <a:latin typeface="Arial"/>
                <a:cs typeface="Arial"/>
              </a:rPr>
              <a:t>Locality</a:t>
            </a:r>
            <a:r>
              <a:rPr sz="477" spc="7" dirty="0">
                <a:latin typeface="Arial"/>
                <a:cs typeface="Arial"/>
              </a:rPr>
              <a:t> Adj.</a:t>
            </a:r>
            <a:endParaRPr sz="477" dirty="0">
              <a:latin typeface="Arial"/>
              <a:cs typeface="Arial"/>
            </a:endParaRPr>
          </a:p>
          <a:p>
            <a:pPr marL="30306">
              <a:spcBef>
                <a:spcPts val="228"/>
              </a:spcBef>
            </a:pPr>
            <a:endParaRPr sz="545" dirty="0">
              <a:latin typeface="Arial"/>
              <a:cs typeface="Arial"/>
            </a:endParaRPr>
          </a:p>
        </p:txBody>
      </p:sp>
      <p:sp>
        <p:nvSpPr>
          <p:cNvPr id="116" name="object 116"/>
          <p:cNvSpPr txBox="1"/>
          <p:nvPr/>
        </p:nvSpPr>
        <p:spPr>
          <a:xfrm>
            <a:off x="5853546" y="2035871"/>
            <a:ext cx="579293" cy="233793"/>
          </a:xfrm>
          <a:prstGeom prst="rect">
            <a:avLst/>
          </a:prstGeom>
        </p:spPr>
        <p:txBody>
          <a:bodyPr vert="horz" wrap="square" lIns="0" tIns="37666" rIns="0" bIns="0" rtlCol="0">
            <a:spAutoFit/>
          </a:bodyPr>
          <a:lstStyle/>
          <a:p>
            <a:pPr marL="8659">
              <a:spcBef>
                <a:spcPts val="296"/>
              </a:spcBef>
            </a:pPr>
            <a:r>
              <a:rPr sz="477" spc="24" dirty="0">
                <a:latin typeface="Arial"/>
                <a:cs typeface="Arial"/>
              </a:rPr>
              <a:t>20C. </a:t>
            </a:r>
            <a:r>
              <a:rPr sz="477" spc="14" dirty="0">
                <a:latin typeface="Arial"/>
                <a:cs typeface="Arial"/>
              </a:rPr>
              <a:t>Adj. </a:t>
            </a:r>
            <a:r>
              <a:rPr sz="477" spc="-7" dirty="0">
                <a:latin typeface="Arial"/>
                <a:cs typeface="Arial"/>
              </a:rPr>
              <a:t>Basic</a:t>
            </a:r>
            <a:r>
              <a:rPr sz="477" dirty="0">
                <a:latin typeface="Arial"/>
                <a:cs typeface="Arial"/>
              </a:rPr>
              <a:t> </a:t>
            </a:r>
            <a:r>
              <a:rPr sz="477" spc="-14" dirty="0">
                <a:latin typeface="Arial"/>
                <a:cs typeface="Arial"/>
              </a:rPr>
              <a:t>Pay</a:t>
            </a:r>
            <a:endParaRPr sz="477" dirty="0">
              <a:latin typeface="Arial"/>
              <a:cs typeface="Arial"/>
            </a:endParaRPr>
          </a:p>
          <a:p>
            <a:pPr marL="34635">
              <a:spcBef>
                <a:spcPts val="266"/>
              </a:spcBef>
            </a:pPr>
            <a:endParaRPr sz="545" dirty="0">
              <a:latin typeface="Arial"/>
              <a:cs typeface="Arial"/>
            </a:endParaRPr>
          </a:p>
        </p:txBody>
      </p:sp>
      <p:sp>
        <p:nvSpPr>
          <p:cNvPr id="117" name="object 117"/>
          <p:cNvSpPr txBox="1"/>
          <p:nvPr/>
        </p:nvSpPr>
        <p:spPr>
          <a:xfrm>
            <a:off x="2112819" y="2273036"/>
            <a:ext cx="1400174" cy="149808"/>
          </a:xfrm>
          <a:prstGeom prst="rect">
            <a:avLst/>
          </a:prstGeom>
        </p:spPr>
        <p:txBody>
          <a:bodyPr vert="horz" wrap="square" lIns="0" tIns="8659" rIns="0" bIns="0" rtlCol="0">
            <a:spAutoFit/>
          </a:bodyPr>
          <a:lstStyle/>
          <a:p>
            <a:pPr marL="8659">
              <a:lnSpc>
                <a:spcPts val="535"/>
              </a:lnSpc>
              <a:spcBef>
                <a:spcPts val="68"/>
              </a:spcBef>
            </a:pPr>
            <a:r>
              <a:rPr sz="477" spc="37" dirty="0">
                <a:latin typeface="Arial"/>
                <a:cs typeface="Arial"/>
              </a:rPr>
              <a:t>14. </a:t>
            </a:r>
            <a:r>
              <a:rPr sz="477" spc="-10" dirty="0">
                <a:latin typeface="Arial"/>
                <a:cs typeface="Arial"/>
              </a:rPr>
              <a:t>Name </a:t>
            </a:r>
            <a:r>
              <a:rPr sz="477" dirty="0">
                <a:latin typeface="Arial"/>
                <a:cs typeface="Arial"/>
              </a:rPr>
              <a:t>and Location </a:t>
            </a:r>
            <a:r>
              <a:rPr sz="477" spc="24" dirty="0">
                <a:latin typeface="Arial"/>
                <a:cs typeface="Arial"/>
              </a:rPr>
              <a:t>of </a:t>
            </a:r>
            <a:r>
              <a:rPr sz="477" spc="3" dirty="0">
                <a:latin typeface="Arial"/>
                <a:cs typeface="Arial"/>
              </a:rPr>
              <a:t>Position's</a:t>
            </a:r>
            <a:r>
              <a:rPr sz="477" spc="99" dirty="0">
                <a:latin typeface="Arial"/>
                <a:cs typeface="Arial"/>
              </a:rPr>
              <a:t> </a:t>
            </a:r>
            <a:r>
              <a:rPr sz="477" spc="-3" dirty="0">
                <a:latin typeface="Arial"/>
                <a:cs typeface="Arial"/>
              </a:rPr>
              <a:t>Organization</a:t>
            </a:r>
            <a:endParaRPr sz="477" dirty="0">
              <a:latin typeface="Arial"/>
              <a:cs typeface="Arial"/>
            </a:endParaRPr>
          </a:p>
          <a:p>
            <a:pPr marL="32038">
              <a:lnSpc>
                <a:spcPts val="617"/>
              </a:lnSpc>
            </a:pPr>
            <a:endParaRPr sz="545" dirty="0">
              <a:latin typeface="Arial"/>
              <a:cs typeface="Arial"/>
            </a:endParaRPr>
          </a:p>
        </p:txBody>
      </p:sp>
      <p:sp>
        <p:nvSpPr>
          <p:cNvPr id="118" name="object 118"/>
          <p:cNvSpPr txBox="1"/>
          <p:nvPr/>
        </p:nvSpPr>
        <p:spPr>
          <a:xfrm>
            <a:off x="4606706" y="2273037"/>
            <a:ext cx="1400174" cy="235472"/>
          </a:xfrm>
          <a:prstGeom prst="rect">
            <a:avLst/>
          </a:prstGeom>
        </p:spPr>
        <p:txBody>
          <a:bodyPr vert="horz" wrap="square" lIns="0" tIns="8659" rIns="0" bIns="0" rtlCol="0">
            <a:spAutoFit/>
          </a:bodyPr>
          <a:lstStyle/>
          <a:p>
            <a:pPr marL="8659">
              <a:lnSpc>
                <a:spcPts val="535"/>
              </a:lnSpc>
              <a:spcBef>
                <a:spcPts val="68"/>
              </a:spcBef>
            </a:pPr>
            <a:r>
              <a:rPr sz="477" spc="37" dirty="0">
                <a:latin typeface="Arial"/>
                <a:cs typeface="Arial"/>
              </a:rPr>
              <a:t>22. </a:t>
            </a:r>
            <a:r>
              <a:rPr sz="477" spc="-10" dirty="0">
                <a:latin typeface="Arial"/>
                <a:cs typeface="Arial"/>
              </a:rPr>
              <a:t>Name </a:t>
            </a:r>
            <a:r>
              <a:rPr sz="477" dirty="0">
                <a:latin typeface="Arial"/>
                <a:cs typeface="Arial"/>
              </a:rPr>
              <a:t>and Location </a:t>
            </a:r>
            <a:r>
              <a:rPr sz="477" spc="24" dirty="0">
                <a:latin typeface="Arial"/>
                <a:cs typeface="Arial"/>
              </a:rPr>
              <a:t>of </a:t>
            </a:r>
            <a:r>
              <a:rPr sz="477" spc="3" dirty="0">
                <a:latin typeface="Arial"/>
                <a:cs typeface="Arial"/>
              </a:rPr>
              <a:t>Position's</a:t>
            </a:r>
            <a:r>
              <a:rPr sz="477" spc="99" dirty="0">
                <a:latin typeface="Arial"/>
                <a:cs typeface="Arial"/>
              </a:rPr>
              <a:t> </a:t>
            </a:r>
            <a:r>
              <a:rPr sz="477" spc="-3" dirty="0">
                <a:latin typeface="Arial"/>
                <a:cs typeface="Arial"/>
              </a:rPr>
              <a:t>Organization</a:t>
            </a:r>
            <a:endParaRPr sz="477" dirty="0">
              <a:latin typeface="Arial"/>
              <a:cs typeface="Arial"/>
            </a:endParaRPr>
          </a:p>
          <a:p>
            <a:pPr marL="24678">
              <a:lnSpc>
                <a:spcPts val="617"/>
              </a:lnSpc>
            </a:pPr>
            <a:endParaRPr sz="545" dirty="0">
              <a:latin typeface="Arial"/>
              <a:cs typeface="Arial"/>
            </a:endParaRPr>
          </a:p>
          <a:p>
            <a:pPr marL="24678" marR="156725">
              <a:lnSpc>
                <a:spcPct val="110900"/>
              </a:lnSpc>
            </a:pPr>
            <a:r>
              <a:rPr sz="545" dirty="0">
                <a:latin typeface="Arial"/>
                <a:cs typeface="Arial"/>
              </a:rPr>
              <a:t>  </a:t>
            </a:r>
          </a:p>
        </p:txBody>
      </p:sp>
      <p:sp>
        <p:nvSpPr>
          <p:cNvPr id="120" name="object 120"/>
          <p:cNvSpPr txBox="1"/>
          <p:nvPr/>
        </p:nvSpPr>
        <p:spPr>
          <a:xfrm>
            <a:off x="4615296" y="3119610"/>
            <a:ext cx="55851" cy="92613"/>
          </a:xfrm>
          <a:prstGeom prst="rect">
            <a:avLst/>
          </a:prstGeom>
        </p:spPr>
        <p:txBody>
          <a:bodyPr vert="horz" wrap="square" lIns="0" tIns="8659" rIns="0" bIns="0" rtlCol="0">
            <a:spAutoFit/>
          </a:bodyPr>
          <a:lstStyle/>
          <a:p>
            <a:pPr marL="8659">
              <a:spcBef>
                <a:spcPts val="68"/>
              </a:spcBef>
            </a:pPr>
            <a:endParaRPr sz="545" dirty="0">
              <a:latin typeface="Arial"/>
              <a:cs typeface="Arial"/>
            </a:endParaRPr>
          </a:p>
        </p:txBody>
      </p:sp>
      <p:sp>
        <p:nvSpPr>
          <p:cNvPr id="121" name="object 121"/>
          <p:cNvSpPr txBox="1"/>
          <p:nvPr/>
        </p:nvSpPr>
        <p:spPr>
          <a:xfrm>
            <a:off x="6282171" y="2983057"/>
            <a:ext cx="733858" cy="307608"/>
          </a:xfrm>
          <a:prstGeom prst="rect">
            <a:avLst/>
          </a:prstGeom>
        </p:spPr>
        <p:txBody>
          <a:bodyPr vert="horz" wrap="square" lIns="0" tIns="8659" rIns="0" bIns="0" rtlCol="0">
            <a:spAutoFit/>
          </a:bodyPr>
          <a:lstStyle/>
          <a:p>
            <a:pPr marL="12988">
              <a:spcBef>
                <a:spcPts val="68"/>
              </a:spcBef>
            </a:pPr>
            <a:r>
              <a:rPr sz="477" spc="37" dirty="0">
                <a:latin typeface="Arial"/>
                <a:cs typeface="Arial"/>
              </a:rPr>
              <a:t>26. </a:t>
            </a:r>
            <a:r>
              <a:rPr sz="477" spc="-3" dirty="0">
                <a:latin typeface="Arial"/>
                <a:cs typeface="Arial"/>
              </a:rPr>
              <a:t>Veterans Pref </a:t>
            </a:r>
            <a:r>
              <a:rPr sz="477" spc="20" dirty="0">
                <a:latin typeface="Arial"/>
                <a:cs typeface="Arial"/>
              </a:rPr>
              <a:t>for</a:t>
            </a:r>
            <a:r>
              <a:rPr sz="477" spc="58" dirty="0">
                <a:latin typeface="Arial"/>
                <a:cs typeface="Arial"/>
              </a:rPr>
              <a:t> </a:t>
            </a:r>
            <a:r>
              <a:rPr sz="477" spc="-20" dirty="0">
                <a:latin typeface="Arial"/>
                <a:cs typeface="Arial"/>
              </a:rPr>
              <a:t>RIF</a:t>
            </a:r>
            <a:endParaRPr sz="477" dirty="0">
              <a:latin typeface="Arial"/>
              <a:cs typeface="Arial"/>
            </a:endParaRPr>
          </a:p>
          <a:p>
            <a:pPr>
              <a:spcBef>
                <a:spcPts val="7"/>
              </a:spcBef>
            </a:pPr>
            <a:endParaRPr sz="443" dirty="0">
              <a:latin typeface="Times New Roman"/>
              <a:cs typeface="Times New Roman"/>
            </a:endParaRPr>
          </a:p>
          <a:p>
            <a:pPr marL="160189">
              <a:tabLst>
                <a:tab pos="393545" algn="l"/>
                <a:tab pos="532087" algn="l"/>
              </a:tabLst>
            </a:pPr>
            <a:r>
              <a:rPr sz="545" spc="-27" dirty="0">
                <a:latin typeface="Arial"/>
                <a:cs typeface="Arial"/>
              </a:rPr>
              <a:t>YES	</a:t>
            </a:r>
            <a:r>
              <a:rPr sz="545" dirty="0">
                <a:latin typeface="Arial"/>
                <a:cs typeface="Arial"/>
              </a:rPr>
              <a:t>	</a:t>
            </a:r>
            <a:r>
              <a:rPr sz="545" spc="-3" dirty="0">
                <a:latin typeface="Arial"/>
                <a:cs typeface="Arial"/>
              </a:rPr>
              <a:t>NO</a:t>
            </a:r>
            <a:endParaRPr sz="545" dirty="0">
              <a:latin typeface="Arial"/>
              <a:cs typeface="Arial"/>
            </a:endParaRPr>
          </a:p>
          <a:p>
            <a:pPr marL="8659">
              <a:spcBef>
                <a:spcPts val="27"/>
              </a:spcBef>
            </a:pPr>
            <a:r>
              <a:rPr sz="477" spc="37" dirty="0">
                <a:latin typeface="Arial"/>
                <a:cs typeface="Arial"/>
              </a:rPr>
              <a:t>29. </a:t>
            </a:r>
            <a:r>
              <a:rPr sz="477" spc="-10" dirty="0">
                <a:latin typeface="Arial"/>
                <a:cs typeface="Arial"/>
              </a:rPr>
              <a:t>Pay Rate</a:t>
            </a:r>
            <a:r>
              <a:rPr sz="477" spc="27" dirty="0">
                <a:latin typeface="Arial"/>
                <a:cs typeface="Arial"/>
              </a:rPr>
              <a:t> </a:t>
            </a:r>
            <a:r>
              <a:rPr sz="477" spc="-3" dirty="0">
                <a:latin typeface="Arial"/>
                <a:cs typeface="Arial"/>
              </a:rPr>
              <a:t>Determinant</a:t>
            </a:r>
            <a:endParaRPr sz="477" dirty="0">
              <a:latin typeface="Arial"/>
              <a:cs typeface="Arial"/>
            </a:endParaRPr>
          </a:p>
        </p:txBody>
      </p:sp>
      <p:sp>
        <p:nvSpPr>
          <p:cNvPr id="122" name="object 122"/>
          <p:cNvSpPr txBox="1"/>
          <p:nvPr/>
        </p:nvSpPr>
        <p:spPr>
          <a:xfrm>
            <a:off x="2112818" y="3165071"/>
            <a:ext cx="610466" cy="256236"/>
          </a:xfrm>
          <a:prstGeom prst="rect">
            <a:avLst/>
          </a:prstGeom>
        </p:spPr>
        <p:txBody>
          <a:bodyPr vert="horz" wrap="square" lIns="0" tIns="47192" rIns="0" bIns="0" rtlCol="0">
            <a:spAutoFit/>
          </a:bodyPr>
          <a:lstStyle/>
          <a:p>
            <a:pPr marL="8659">
              <a:spcBef>
                <a:spcPts val="372"/>
              </a:spcBef>
            </a:pPr>
            <a:r>
              <a:rPr sz="477" spc="37" dirty="0">
                <a:latin typeface="Arial"/>
                <a:cs typeface="Arial"/>
              </a:rPr>
              <a:t>27.</a:t>
            </a:r>
            <a:r>
              <a:rPr sz="477" spc="31" dirty="0">
                <a:latin typeface="Arial"/>
                <a:cs typeface="Arial"/>
              </a:rPr>
              <a:t> </a:t>
            </a:r>
            <a:r>
              <a:rPr sz="477" spc="-27" dirty="0">
                <a:latin typeface="Arial"/>
                <a:cs typeface="Arial"/>
              </a:rPr>
              <a:t>FEGLI</a:t>
            </a:r>
            <a:endParaRPr sz="477" dirty="0">
              <a:latin typeface="Arial"/>
              <a:cs typeface="Arial"/>
            </a:endParaRPr>
          </a:p>
          <a:p>
            <a:pPr marL="12988">
              <a:spcBef>
                <a:spcPts val="351"/>
              </a:spcBef>
              <a:tabLst>
                <a:tab pos="285309" algn="l"/>
              </a:tabLst>
            </a:pPr>
            <a:r>
              <a:rPr sz="545" spc="-3" dirty="0">
                <a:latin typeface="Arial"/>
                <a:cs typeface="Arial"/>
              </a:rPr>
              <a:t>	Basic</a:t>
            </a:r>
            <a:r>
              <a:rPr sz="545" spc="-27" dirty="0">
                <a:latin typeface="Arial"/>
                <a:cs typeface="Arial"/>
              </a:rPr>
              <a:t> </a:t>
            </a:r>
            <a:r>
              <a:rPr sz="545" spc="-3" dirty="0">
                <a:latin typeface="Arial"/>
                <a:cs typeface="Arial"/>
              </a:rPr>
              <a:t>only</a:t>
            </a:r>
            <a:endParaRPr sz="545" dirty="0">
              <a:latin typeface="Arial"/>
              <a:cs typeface="Arial"/>
            </a:endParaRPr>
          </a:p>
        </p:txBody>
      </p:sp>
      <p:sp>
        <p:nvSpPr>
          <p:cNvPr id="123" name="object 123"/>
          <p:cNvSpPr txBox="1"/>
          <p:nvPr/>
        </p:nvSpPr>
        <p:spPr>
          <a:xfrm>
            <a:off x="4606636" y="3165071"/>
            <a:ext cx="665018" cy="256236"/>
          </a:xfrm>
          <a:prstGeom prst="rect">
            <a:avLst/>
          </a:prstGeom>
        </p:spPr>
        <p:txBody>
          <a:bodyPr vert="horz" wrap="square" lIns="0" tIns="47192" rIns="0" bIns="0" rtlCol="0">
            <a:spAutoFit/>
          </a:bodyPr>
          <a:lstStyle/>
          <a:p>
            <a:pPr marL="8659">
              <a:spcBef>
                <a:spcPts val="372"/>
              </a:spcBef>
            </a:pPr>
            <a:r>
              <a:rPr sz="477" spc="37" dirty="0">
                <a:latin typeface="Arial"/>
                <a:cs typeface="Arial"/>
              </a:rPr>
              <a:t>28. </a:t>
            </a:r>
            <a:r>
              <a:rPr sz="477" spc="7" dirty="0">
                <a:latin typeface="Arial"/>
                <a:cs typeface="Arial"/>
              </a:rPr>
              <a:t>Annuitant</a:t>
            </a:r>
            <a:r>
              <a:rPr sz="477" spc="-34" dirty="0">
                <a:latin typeface="Arial"/>
                <a:cs typeface="Arial"/>
              </a:rPr>
              <a:t> </a:t>
            </a:r>
            <a:r>
              <a:rPr sz="477" spc="3" dirty="0">
                <a:latin typeface="Arial"/>
                <a:cs typeface="Arial"/>
              </a:rPr>
              <a:t>Indicator</a:t>
            </a:r>
            <a:endParaRPr sz="477" dirty="0">
              <a:latin typeface="Arial"/>
              <a:cs typeface="Arial"/>
            </a:endParaRPr>
          </a:p>
          <a:p>
            <a:pPr marL="12988">
              <a:spcBef>
                <a:spcPts val="351"/>
              </a:spcBef>
              <a:tabLst>
                <a:tab pos="263662" algn="l"/>
              </a:tabLst>
            </a:pPr>
            <a:r>
              <a:rPr sz="545" spc="-3" dirty="0">
                <a:latin typeface="Arial"/>
                <a:cs typeface="Arial"/>
              </a:rPr>
              <a:t>	</a:t>
            </a:r>
            <a:r>
              <a:rPr sz="545" dirty="0">
                <a:latin typeface="Arial"/>
                <a:cs typeface="Arial"/>
              </a:rPr>
              <a:t>Ret</a:t>
            </a:r>
            <a:r>
              <a:rPr sz="545" spc="-44" dirty="0">
                <a:latin typeface="Arial"/>
                <a:cs typeface="Arial"/>
              </a:rPr>
              <a:t> </a:t>
            </a:r>
            <a:r>
              <a:rPr sz="545" spc="-3" dirty="0">
                <a:latin typeface="Arial"/>
                <a:cs typeface="Arial"/>
              </a:rPr>
              <a:t>Enlisted</a:t>
            </a:r>
            <a:endParaRPr sz="545" dirty="0">
              <a:latin typeface="Arial"/>
              <a:cs typeface="Arial"/>
            </a:endParaRPr>
          </a:p>
        </p:txBody>
      </p:sp>
      <p:sp>
        <p:nvSpPr>
          <p:cNvPr id="124" name="object 124"/>
          <p:cNvSpPr txBox="1"/>
          <p:nvPr/>
        </p:nvSpPr>
        <p:spPr>
          <a:xfrm>
            <a:off x="6282171" y="3325263"/>
            <a:ext cx="696624" cy="149808"/>
          </a:xfrm>
          <a:prstGeom prst="rect">
            <a:avLst/>
          </a:prstGeom>
        </p:spPr>
        <p:txBody>
          <a:bodyPr vert="horz" wrap="square" lIns="0" tIns="8659" rIns="0" bIns="0" rtlCol="0">
            <a:spAutoFit/>
          </a:bodyPr>
          <a:lstStyle/>
          <a:p>
            <a:pPr marL="21647">
              <a:lnSpc>
                <a:spcPts val="617"/>
              </a:lnSpc>
              <a:spcBef>
                <a:spcPts val="68"/>
              </a:spcBef>
            </a:pPr>
            <a:endParaRPr sz="545" dirty="0">
              <a:latin typeface="Arial"/>
              <a:cs typeface="Arial"/>
            </a:endParaRPr>
          </a:p>
          <a:p>
            <a:pPr marL="8659">
              <a:lnSpc>
                <a:spcPts val="535"/>
              </a:lnSpc>
            </a:pPr>
            <a:r>
              <a:rPr sz="477" spc="37" dirty="0">
                <a:latin typeface="Arial"/>
                <a:cs typeface="Arial"/>
              </a:rPr>
              <a:t>33. </a:t>
            </a:r>
            <a:r>
              <a:rPr sz="477" spc="-3" dirty="0">
                <a:latin typeface="Arial"/>
                <a:cs typeface="Arial"/>
              </a:rPr>
              <a:t>Part-Time </a:t>
            </a:r>
            <a:r>
              <a:rPr sz="477" spc="3" dirty="0">
                <a:latin typeface="Arial"/>
                <a:cs typeface="Arial"/>
              </a:rPr>
              <a:t>Hours</a:t>
            </a:r>
            <a:r>
              <a:rPr sz="477" spc="20" dirty="0">
                <a:latin typeface="Arial"/>
                <a:cs typeface="Arial"/>
              </a:rPr>
              <a:t> </a:t>
            </a:r>
            <a:r>
              <a:rPr sz="477" spc="-24" dirty="0">
                <a:latin typeface="Arial"/>
                <a:cs typeface="Arial"/>
              </a:rPr>
              <a:t>Per</a:t>
            </a:r>
            <a:endParaRPr sz="477" dirty="0">
              <a:latin typeface="Arial"/>
              <a:cs typeface="Arial"/>
            </a:endParaRPr>
          </a:p>
        </p:txBody>
      </p:sp>
      <p:sp>
        <p:nvSpPr>
          <p:cNvPr id="125" name="object 125"/>
          <p:cNvSpPr txBox="1"/>
          <p:nvPr/>
        </p:nvSpPr>
        <p:spPr>
          <a:xfrm>
            <a:off x="2112818" y="3377218"/>
            <a:ext cx="787111" cy="256236"/>
          </a:xfrm>
          <a:prstGeom prst="rect">
            <a:avLst/>
          </a:prstGeom>
        </p:spPr>
        <p:txBody>
          <a:bodyPr vert="horz" wrap="square" lIns="0" tIns="47192" rIns="0" bIns="0" rtlCol="0">
            <a:spAutoFit/>
          </a:bodyPr>
          <a:lstStyle/>
          <a:p>
            <a:pPr marL="8659">
              <a:spcBef>
                <a:spcPts val="372"/>
              </a:spcBef>
            </a:pPr>
            <a:r>
              <a:rPr sz="477" spc="37" dirty="0">
                <a:latin typeface="Arial"/>
                <a:cs typeface="Arial"/>
              </a:rPr>
              <a:t>30. </a:t>
            </a:r>
            <a:r>
              <a:rPr sz="477" spc="-3" dirty="0">
                <a:latin typeface="Arial"/>
                <a:cs typeface="Arial"/>
              </a:rPr>
              <a:t>Retirement</a:t>
            </a:r>
            <a:r>
              <a:rPr sz="477" spc="17" dirty="0">
                <a:latin typeface="Arial"/>
                <a:cs typeface="Arial"/>
              </a:rPr>
              <a:t> </a:t>
            </a:r>
            <a:r>
              <a:rPr sz="477" spc="-24" dirty="0">
                <a:latin typeface="Arial"/>
                <a:cs typeface="Arial"/>
              </a:rPr>
              <a:t>Plan</a:t>
            </a:r>
            <a:endParaRPr sz="477" dirty="0">
              <a:latin typeface="Arial"/>
              <a:cs typeface="Arial"/>
            </a:endParaRPr>
          </a:p>
          <a:p>
            <a:pPr marL="17318">
              <a:spcBef>
                <a:spcPts val="351"/>
              </a:spcBef>
              <a:tabLst>
                <a:tab pos="280980" algn="l"/>
              </a:tabLst>
            </a:pPr>
            <a:r>
              <a:rPr sz="545" dirty="0">
                <a:latin typeface="Arial"/>
                <a:cs typeface="Arial"/>
              </a:rPr>
              <a:t>	FERS </a:t>
            </a:r>
            <a:r>
              <a:rPr sz="545" spc="-3" dirty="0">
                <a:latin typeface="Arial"/>
                <a:cs typeface="Arial"/>
              </a:rPr>
              <a:t>and</a:t>
            </a:r>
            <a:r>
              <a:rPr sz="545" spc="-48" dirty="0">
                <a:latin typeface="Arial"/>
                <a:cs typeface="Arial"/>
              </a:rPr>
              <a:t> </a:t>
            </a:r>
            <a:r>
              <a:rPr sz="545" dirty="0">
                <a:latin typeface="Arial"/>
                <a:cs typeface="Arial"/>
              </a:rPr>
              <a:t>FICA</a:t>
            </a:r>
          </a:p>
        </p:txBody>
      </p:sp>
      <p:sp>
        <p:nvSpPr>
          <p:cNvPr id="126" name="object 126"/>
          <p:cNvSpPr txBox="1"/>
          <p:nvPr/>
        </p:nvSpPr>
        <p:spPr>
          <a:xfrm>
            <a:off x="3792682" y="3407352"/>
            <a:ext cx="1371600" cy="217455"/>
          </a:xfrm>
          <a:prstGeom prst="rect">
            <a:avLst/>
          </a:prstGeom>
        </p:spPr>
        <p:txBody>
          <a:bodyPr vert="horz" wrap="square" lIns="0" tIns="8659" rIns="0" bIns="0" rtlCol="0">
            <a:spAutoFit/>
          </a:bodyPr>
          <a:lstStyle/>
          <a:p>
            <a:pPr marL="8659">
              <a:spcBef>
                <a:spcPts val="68"/>
              </a:spcBef>
            </a:pPr>
            <a:r>
              <a:rPr sz="409" spc="31" dirty="0">
                <a:latin typeface="Arial"/>
                <a:cs typeface="Arial"/>
              </a:rPr>
              <a:t>31. </a:t>
            </a:r>
            <a:r>
              <a:rPr sz="409" spc="-3" dirty="0">
                <a:latin typeface="Arial"/>
                <a:cs typeface="Arial"/>
              </a:rPr>
              <a:t>Service </a:t>
            </a:r>
            <a:r>
              <a:rPr sz="409" dirty="0">
                <a:latin typeface="Arial"/>
                <a:cs typeface="Arial"/>
              </a:rPr>
              <a:t>Comp. </a:t>
            </a:r>
            <a:r>
              <a:rPr sz="409" spc="-3" dirty="0">
                <a:latin typeface="Arial"/>
                <a:cs typeface="Arial"/>
              </a:rPr>
              <a:t>Date </a:t>
            </a:r>
            <a:r>
              <a:rPr sz="409" spc="-10" dirty="0">
                <a:latin typeface="Arial"/>
                <a:cs typeface="Arial"/>
              </a:rPr>
              <a:t>(Leave)    </a:t>
            </a:r>
            <a:r>
              <a:rPr sz="716" spc="56" baseline="-7936" dirty="0">
                <a:latin typeface="Arial"/>
                <a:cs typeface="Arial"/>
              </a:rPr>
              <a:t>32. </a:t>
            </a:r>
            <a:r>
              <a:rPr sz="716" spc="15" baseline="-7936" dirty="0">
                <a:latin typeface="Arial"/>
                <a:cs typeface="Arial"/>
              </a:rPr>
              <a:t>Work</a:t>
            </a:r>
            <a:r>
              <a:rPr sz="716" spc="158" baseline="-7936" dirty="0">
                <a:latin typeface="Arial"/>
                <a:cs typeface="Arial"/>
              </a:rPr>
              <a:t> </a:t>
            </a:r>
            <a:r>
              <a:rPr sz="716" spc="-15" baseline="-7936" dirty="0">
                <a:latin typeface="Arial"/>
                <a:cs typeface="Arial"/>
              </a:rPr>
              <a:t>Schedule</a:t>
            </a:r>
            <a:endParaRPr sz="716" baseline="-7936" dirty="0">
              <a:latin typeface="Arial"/>
              <a:cs typeface="Arial"/>
            </a:endParaRPr>
          </a:p>
          <a:p>
            <a:pPr marL="21647">
              <a:spcBef>
                <a:spcPts val="416"/>
              </a:spcBef>
              <a:tabLst>
                <a:tab pos="830818" algn="l"/>
                <a:tab pos="1077595" algn="l"/>
              </a:tabLst>
            </a:pPr>
            <a:r>
              <a:rPr sz="818" spc="-5" baseline="3472" dirty="0">
                <a:latin typeface="Arial"/>
                <a:cs typeface="Arial"/>
              </a:rPr>
              <a:t>	</a:t>
            </a:r>
            <a:r>
              <a:rPr sz="545" dirty="0">
                <a:latin typeface="Arial"/>
                <a:cs typeface="Arial"/>
              </a:rPr>
              <a:t>	</a:t>
            </a:r>
            <a:r>
              <a:rPr sz="818" spc="-5" baseline="3472" dirty="0">
                <a:latin typeface="Arial"/>
                <a:cs typeface="Arial"/>
              </a:rPr>
              <a:t>Full</a:t>
            </a:r>
            <a:r>
              <a:rPr sz="818" spc="-87" baseline="3472" dirty="0">
                <a:latin typeface="Arial"/>
                <a:cs typeface="Arial"/>
              </a:rPr>
              <a:t> </a:t>
            </a:r>
            <a:r>
              <a:rPr sz="818" baseline="3472" dirty="0">
                <a:latin typeface="Arial"/>
                <a:cs typeface="Arial"/>
              </a:rPr>
              <a:t>Time</a:t>
            </a:r>
          </a:p>
        </p:txBody>
      </p:sp>
      <p:sp>
        <p:nvSpPr>
          <p:cNvPr id="129" name="object 129"/>
          <p:cNvSpPr txBox="1"/>
          <p:nvPr/>
        </p:nvSpPr>
        <p:spPr>
          <a:xfrm>
            <a:off x="4606636" y="3692734"/>
            <a:ext cx="675409" cy="239914"/>
          </a:xfrm>
          <a:prstGeom prst="rect">
            <a:avLst/>
          </a:prstGeom>
        </p:spPr>
        <p:txBody>
          <a:bodyPr vert="horz" wrap="square" lIns="0" tIns="43728" rIns="0" bIns="0" rtlCol="0">
            <a:spAutoFit/>
          </a:bodyPr>
          <a:lstStyle/>
          <a:p>
            <a:pPr marL="8659">
              <a:spcBef>
                <a:spcPts val="344"/>
              </a:spcBef>
            </a:pPr>
            <a:r>
              <a:rPr sz="477" spc="37" dirty="0">
                <a:latin typeface="Arial"/>
                <a:cs typeface="Arial"/>
              </a:rPr>
              <a:t>36. </a:t>
            </a:r>
            <a:r>
              <a:rPr sz="477" spc="3" dirty="0">
                <a:latin typeface="Arial"/>
                <a:cs typeface="Arial"/>
              </a:rPr>
              <a:t>Appropriation</a:t>
            </a:r>
            <a:r>
              <a:rPr sz="477" spc="7" dirty="0">
                <a:latin typeface="Arial"/>
                <a:cs typeface="Arial"/>
              </a:rPr>
              <a:t> </a:t>
            </a:r>
            <a:r>
              <a:rPr sz="477" spc="-10" dirty="0">
                <a:latin typeface="Arial"/>
                <a:cs typeface="Arial"/>
              </a:rPr>
              <a:t>Code</a:t>
            </a:r>
            <a:endParaRPr sz="477" dirty="0">
              <a:latin typeface="Arial"/>
              <a:cs typeface="Arial"/>
            </a:endParaRPr>
          </a:p>
          <a:p>
            <a:pPr marL="21647">
              <a:spcBef>
                <a:spcPts val="313"/>
              </a:spcBef>
            </a:pPr>
            <a:endParaRPr sz="545" dirty="0">
              <a:latin typeface="Arial"/>
              <a:cs typeface="Arial"/>
            </a:endParaRPr>
          </a:p>
        </p:txBody>
      </p:sp>
      <p:sp>
        <p:nvSpPr>
          <p:cNvPr id="130" name="object 130"/>
          <p:cNvSpPr txBox="1"/>
          <p:nvPr/>
        </p:nvSpPr>
        <p:spPr>
          <a:xfrm>
            <a:off x="6282171" y="3688946"/>
            <a:ext cx="754640" cy="256236"/>
          </a:xfrm>
          <a:prstGeom prst="rect">
            <a:avLst/>
          </a:prstGeom>
        </p:spPr>
        <p:txBody>
          <a:bodyPr vert="horz" wrap="square" lIns="0" tIns="47192" rIns="0" bIns="0" rtlCol="0">
            <a:spAutoFit/>
          </a:bodyPr>
          <a:lstStyle/>
          <a:p>
            <a:pPr marL="8659">
              <a:spcBef>
                <a:spcPts val="372"/>
              </a:spcBef>
            </a:pPr>
            <a:r>
              <a:rPr sz="477" spc="37" dirty="0">
                <a:latin typeface="Arial"/>
                <a:cs typeface="Arial"/>
              </a:rPr>
              <a:t>37. </a:t>
            </a:r>
            <a:r>
              <a:rPr sz="477" spc="-7" dirty="0">
                <a:latin typeface="Arial"/>
                <a:cs typeface="Arial"/>
              </a:rPr>
              <a:t>Bargaining </a:t>
            </a:r>
            <a:r>
              <a:rPr sz="477" spc="7" dirty="0">
                <a:latin typeface="Arial"/>
                <a:cs typeface="Arial"/>
              </a:rPr>
              <a:t>Unit</a:t>
            </a:r>
            <a:r>
              <a:rPr sz="477" spc="34" dirty="0">
                <a:latin typeface="Arial"/>
                <a:cs typeface="Arial"/>
              </a:rPr>
              <a:t> </a:t>
            </a:r>
            <a:r>
              <a:rPr sz="477" spc="3" dirty="0">
                <a:latin typeface="Arial"/>
                <a:cs typeface="Arial"/>
              </a:rPr>
              <a:t>Status</a:t>
            </a:r>
            <a:endParaRPr sz="477" dirty="0">
              <a:latin typeface="Arial"/>
              <a:cs typeface="Arial"/>
            </a:endParaRPr>
          </a:p>
          <a:p>
            <a:pPr marL="34635">
              <a:spcBef>
                <a:spcPts val="351"/>
              </a:spcBef>
            </a:pPr>
            <a:endParaRPr sz="545" dirty="0">
              <a:latin typeface="Arial"/>
              <a:cs typeface="Arial"/>
            </a:endParaRPr>
          </a:p>
        </p:txBody>
      </p:sp>
      <p:sp>
        <p:nvSpPr>
          <p:cNvPr id="131" name="object 131"/>
          <p:cNvSpPr txBox="1"/>
          <p:nvPr/>
        </p:nvSpPr>
        <p:spPr>
          <a:xfrm>
            <a:off x="2112818" y="3918953"/>
            <a:ext cx="652895" cy="191096"/>
          </a:xfrm>
          <a:prstGeom prst="rect">
            <a:avLst/>
          </a:prstGeom>
        </p:spPr>
        <p:txBody>
          <a:bodyPr vert="horz" wrap="square" lIns="0" tIns="20782" rIns="0" bIns="0" rtlCol="0">
            <a:spAutoFit/>
          </a:bodyPr>
          <a:lstStyle/>
          <a:p>
            <a:pPr marL="8659">
              <a:spcBef>
                <a:spcPts val="164"/>
              </a:spcBef>
            </a:pPr>
            <a:r>
              <a:rPr sz="477" spc="37" dirty="0">
                <a:latin typeface="Arial"/>
                <a:cs typeface="Arial"/>
              </a:rPr>
              <a:t>38. </a:t>
            </a:r>
            <a:r>
              <a:rPr sz="477" spc="17" dirty="0">
                <a:latin typeface="Arial"/>
                <a:cs typeface="Arial"/>
              </a:rPr>
              <a:t>Duty </a:t>
            </a:r>
            <a:r>
              <a:rPr sz="477" spc="7" dirty="0">
                <a:latin typeface="Arial"/>
                <a:cs typeface="Arial"/>
              </a:rPr>
              <a:t>Station</a:t>
            </a:r>
            <a:r>
              <a:rPr sz="477" dirty="0">
                <a:latin typeface="Arial"/>
                <a:cs typeface="Arial"/>
              </a:rPr>
              <a:t> </a:t>
            </a:r>
            <a:r>
              <a:rPr sz="477" spc="-10" dirty="0">
                <a:latin typeface="Arial"/>
                <a:cs typeface="Arial"/>
              </a:rPr>
              <a:t>Code</a:t>
            </a:r>
            <a:endParaRPr sz="477" dirty="0">
              <a:latin typeface="Arial"/>
              <a:cs typeface="Arial"/>
            </a:endParaRPr>
          </a:p>
          <a:p>
            <a:pPr marL="8659">
              <a:spcBef>
                <a:spcPts val="109"/>
              </a:spcBef>
            </a:pPr>
            <a:endParaRPr sz="545" dirty="0">
              <a:latin typeface="Arial"/>
              <a:cs typeface="Arial"/>
            </a:endParaRPr>
          </a:p>
        </p:txBody>
      </p:sp>
      <p:sp>
        <p:nvSpPr>
          <p:cNvPr id="132" name="object 132"/>
          <p:cNvSpPr txBox="1"/>
          <p:nvPr/>
        </p:nvSpPr>
        <p:spPr>
          <a:xfrm>
            <a:off x="3792664" y="3915164"/>
            <a:ext cx="1748270" cy="195030"/>
          </a:xfrm>
          <a:prstGeom prst="rect">
            <a:avLst/>
          </a:prstGeom>
        </p:spPr>
        <p:txBody>
          <a:bodyPr vert="horz" wrap="square" lIns="0" tIns="24678" rIns="0" bIns="0" rtlCol="0">
            <a:spAutoFit/>
          </a:bodyPr>
          <a:lstStyle/>
          <a:p>
            <a:pPr marL="8659">
              <a:spcBef>
                <a:spcPts val="194"/>
              </a:spcBef>
            </a:pPr>
            <a:r>
              <a:rPr sz="477" spc="37" dirty="0">
                <a:latin typeface="Arial"/>
                <a:cs typeface="Arial"/>
              </a:rPr>
              <a:t>39. </a:t>
            </a:r>
            <a:r>
              <a:rPr sz="477" spc="17" dirty="0">
                <a:latin typeface="Arial"/>
                <a:cs typeface="Arial"/>
              </a:rPr>
              <a:t>Duty </a:t>
            </a:r>
            <a:r>
              <a:rPr sz="477" spc="7" dirty="0">
                <a:latin typeface="Arial"/>
                <a:cs typeface="Arial"/>
              </a:rPr>
              <a:t>Station </a:t>
            </a:r>
            <a:r>
              <a:rPr sz="477" i="1" spc="14" dirty="0">
                <a:latin typeface="Arial"/>
                <a:cs typeface="Arial"/>
              </a:rPr>
              <a:t>(City </a:t>
            </a:r>
            <a:r>
              <a:rPr sz="477" i="1" dirty="0">
                <a:latin typeface="Arial"/>
                <a:cs typeface="Arial"/>
              </a:rPr>
              <a:t>- </a:t>
            </a:r>
            <a:r>
              <a:rPr sz="477" i="1" spc="14" dirty="0">
                <a:latin typeface="Arial"/>
                <a:cs typeface="Arial"/>
              </a:rPr>
              <a:t>County </a:t>
            </a:r>
            <a:r>
              <a:rPr sz="477" i="1" dirty="0">
                <a:latin typeface="Arial"/>
                <a:cs typeface="Arial"/>
              </a:rPr>
              <a:t>- </a:t>
            </a:r>
            <a:r>
              <a:rPr sz="477" i="1" spc="3" dirty="0">
                <a:latin typeface="Arial"/>
                <a:cs typeface="Arial"/>
              </a:rPr>
              <a:t>State </a:t>
            </a:r>
            <a:r>
              <a:rPr sz="477" i="1" spc="10" dirty="0">
                <a:latin typeface="Arial"/>
                <a:cs typeface="Arial"/>
              </a:rPr>
              <a:t>or </a:t>
            </a:r>
            <a:r>
              <a:rPr sz="477" i="1" spc="-7" dirty="0">
                <a:latin typeface="Arial"/>
                <a:cs typeface="Arial"/>
              </a:rPr>
              <a:t>Overseas</a:t>
            </a:r>
            <a:r>
              <a:rPr sz="477" i="1" spc="-44" dirty="0">
                <a:latin typeface="Arial"/>
                <a:cs typeface="Arial"/>
              </a:rPr>
              <a:t> </a:t>
            </a:r>
            <a:r>
              <a:rPr sz="477" i="1" spc="-3" dirty="0">
                <a:latin typeface="Arial"/>
                <a:cs typeface="Arial"/>
              </a:rPr>
              <a:t>Location)</a:t>
            </a:r>
            <a:endParaRPr sz="477" dirty="0">
              <a:latin typeface="Arial"/>
              <a:cs typeface="Arial"/>
            </a:endParaRPr>
          </a:p>
          <a:p>
            <a:pPr marL="21647">
              <a:spcBef>
                <a:spcPts val="143"/>
              </a:spcBef>
            </a:pPr>
            <a:endParaRPr sz="545" dirty="0">
              <a:latin typeface="Arial"/>
              <a:cs typeface="Arial"/>
            </a:endParaRPr>
          </a:p>
        </p:txBody>
      </p:sp>
      <p:graphicFrame>
        <p:nvGraphicFramePr>
          <p:cNvPr id="133" name="object 133"/>
          <p:cNvGraphicFramePr>
            <a:graphicFrameLocks noGrp="1"/>
          </p:cNvGraphicFramePr>
          <p:nvPr/>
        </p:nvGraphicFramePr>
        <p:xfrm>
          <a:off x="2108489" y="4149869"/>
          <a:ext cx="3454977" cy="300661"/>
        </p:xfrm>
        <a:graphic>
          <a:graphicData uri="http://schemas.openxmlformats.org/drawingml/2006/table">
            <a:tbl>
              <a:tblPr firstRow="1" bandRow="1">
                <a:tableStyleId>{2D5ABB26-0587-4C30-8999-92F81FD0307C}</a:tableStyleId>
              </a:tblPr>
              <a:tblGrid>
                <a:gridCol w="744682">
                  <a:extLst>
                    <a:ext uri="{9D8B030D-6E8A-4147-A177-3AD203B41FA5}">
                      <a16:colId xmlns:a16="http://schemas.microsoft.com/office/drawing/2014/main" val="20000"/>
                    </a:ext>
                  </a:extLst>
                </a:gridCol>
                <a:gridCol w="733858">
                  <a:extLst>
                    <a:ext uri="{9D8B030D-6E8A-4147-A177-3AD203B41FA5}">
                      <a16:colId xmlns:a16="http://schemas.microsoft.com/office/drawing/2014/main" val="20001"/>
                    </a:ext>
                  </a:extLst>
                </a:gridCol>
                <a:gridCol w="686233">
                  <a:extLst>
                    <a:ext uri="{9D8B030D-6E8A-4147-A177-3AD203B41FA5}">
                      <a16:colId xmlns:a16="http://schemas.microsoft.com/office/drawing/2014/main" val="20002"/>
                    </a:ext>
                  </a:extLst>
                </a:gridCol>
                <a:gridCol w="701386">
                  <a:extLst>
                    <a:ext uri="{9D8B030D-6E8A-4147-A177-3AD203B41FA5}">
                      <a16:colId xmlns:a16="http://schemas.microsoft.com/office/drawing/2014/main" val="20003"/>
                    </a:ext>
                  </a:extLst>
                </a:gridCol>
                <a:gridCol w="588818">
                  <a:extLst>
                    <a:ext uri="{9D8B030D-6E8A-4147-A177-3AD203B41FA5}">
                      <a16:colId xmlns:a16="http://schemas.microsoft.com/office/drawing/2014/main" val="20004"/>
                    </a:ext>
                  </a:extLst>
                </a:gridCol>
              </a:tblGrid>
              <a:tr h="93792">
                <a:tc>
                  <a:txBody>
                    <a:bodyPr/>
                    <a:lstStyle/>
                    <a:p>
                      <a:pPr marL="19050">
                        <a:lnSpc>
                          <a:spcPct val="100000"/>
                        </a:lnSpc>
                        <a:spcBef>
                          <a:spcPts val="25"/>
                        </a:spcBef>
                      </a:pPr>
                      <a:r>
                        <a:rPr sz="500" b="1" spc="55" dirty="0">
                          <a:latin typeface="Arial"/>
                          <a:cs typeface="Arial"/>
                        </a:rPr>
                        <a:t>40. </a:t>
                      </a:r>
                      <a:r>
                        <a:rPr sz="500" b="1" spc="-20" dirty="0">
                          <a:latin typeface="Arial"/>
                          <a:cs typeface="Arial"/>
                        </a:rPr>
                        <a:t>AGENCY</a:t>
                      </a:r>
                      <a:r>
                        <a:rPr sz="500" b="1" spc="30" dirty="0">
                          <a:latin typeface="Arial"/>
                          <a:cs typeface="Arial"/>
                        </a:rPr>
                        <a:t> </a:t>
                      </a:r>
                      <a:r>
                        <a:rPr sz="500" b="1" spc="-10" dirty="0">
                          <a:latin typeface="Arial"/>
                          <a:cs typeface="Arial"/>
                        </a:rPr>
                        <a:t>DATA</a:t>
                      </a:r>
                      <a:endParaRPr sz="500" dirty="0">
                        <a:latin typeface="Arial"/>
                        <a:cs typeface="Arial"/>
                      </a:endParaRPr>
                    </a:p>
                  </a:txBody>
                  <a:tcPr marL="0" marR="0" marT="2165" marB="0">
                    <a:lnR w="6350">
                      <a:solidFill>
                        <a:srgbClr val="000000"/>
                      </a:solidFill>
                      <a:prstDash val="solid"/>
                    </a:lnR>
                  </a:tcPr>
                </a:tc>
                <a:tc>
                  <a:txBody>
                    <a:bodyPr/>
                    <a:lstStyle/>
                    <a:p>
                      <a:pPr marL="19050">
                        <a:lnSpc>
                          <a:spcPct val="100000"/>
                        </a:lnSpc>
                        <a:spcBef>
                          <a:spcPts val="25"/>
                        </a:spcBef>
                      </a:pPr>
                      <a:r>
                        <a:rPr sz="500" spc="60" dirty="0">
                          <a:latin typeface="Arial"/>
                          <a:cs typeface="Arial"/>
                        </a:rPr>
                        <a:t>41.</a:t>
                      </a:r>
                      <a:endParaRPr sz="500">
                        <a:latin typeface="Arial"/>
                        <a:cs typeface="Arial"/>
                      </a:endParaRPr>
                    </a:p>
                  </a:txBody>
                  <a:tcPr marL="0" marR="0" marT="2165" marB="0">
                    <a:lnL w="6350">
                      <a:solidFill>
                        <a:srgbClr val="000000"/>
                      </a:solidFill>
                      <a:prstDash val="solid"/>
                    </a:lnL>
                    <a:lnR w="6350">
                      <a:solidFill>
                        <a:srgbClr val="000000"/>
                      </a:solidFill>
                      <a:prstDash val="solid"/>
                    </a:lnR>
                  </a:tcPr>
                </a:tc>
                <a:tc>
                  <a:txBody>
                    <a:bodyPr/>
                    <a:lstStyle/>
                    <a:p>
                      <a:pPr marL="41275">
                        <a:lnSpc>
                          <a:spcPct val="100000"/>
                        </a:lnSpc>
                        <a:spcBef>
                          <a:spcPts val="25"/>
                        </a:spcBef>
                      </a:pPr>
                      <a:r>
                        <a:rPr sz="500" spc="60" dirty="0">
                          <a:latin typeface="Arial"/>
                          <a:cs typeface="Arial"/>
                        </a:rPr>
                        <a:t>42.</a:t>
                      </a:r>
                      <a:endParaRPr sz="500">
                        <a:latin typeface="Arial"/>
                        <a:cs typeface="Arial"/>
                      </a:endParaRPr>
                    </a:p>
                  </a:txBody>
                  <a:tcPr marL="0" marR="0" marT="2165" marB="0">
                    <a:lnL w="6350">
                      <a:solidFill>
                        <a:srgbClr val="000000"/>
                      </a:solidFill>
                      <a:prstDash val="solid"/>
                    </a:lnL>
                    <a:lnR w="6350">
                      <a:solidFill>
                        <a:srgbClr val="000000"/>
                      </a:solidFill>
                      <a:prstDash val="solid"/>
                    </a:lnR>
                  </a:tcPr>
                </a:tc>
                <a:tc>
                  <a:txBody>
                    <a:bodyPr/>
                    <a:lstStyle/>
                    <a:p>
                      <a:pPr marL="44450">
                        <a:lnSpc>
                          <a:spcPct val="100000"/>
                        </a:lnSpc>
                        <a:spcBef>
                          <a:spcPts val="25"/>
                        </a:spcBef>
                      </a:pPr>
                      <a:r>
                        <a:rPr sz="500" spc="60" dirty="0">
                          <a:latin typeface="Arial"/>
                          <a:cs typeface="Arial"/>
                        </a:rPr>
                        <a:t>43.</a:t>
                      </a:r>
                      <a:endParaRPr sz="500">
                        <a:latin typeface="Arial"/>
                        <a:cs typeface="Arial"/>
                      </a:endParaRPr>
                    </a:p>
                  </a:txBody>
                  <a:tcPr marL="0" marR="0" marT="2165" marB="0">
                    <a:lnL w="6350">
                      <a:solidFill>
                        <a:srgbClr val="000000"/>
                      </a:solidFill>
                      <a:prstDash val="solid"/>
                    </a:lnL>
                    <a:lnR w="6350">
                      <a:solidFill>
                        <a:srgbClr val="000000"/>
                      </a:solidFill>
                      <a:prstDash val="solid"/>
                    </a:lnR>
                  </a:tcPr>
                </a:tc>
                <a:tc>
                  <a:txBody>
                    <a:bodyPr/>
                    <a:lstStyle/>
                    <a:p>
                      <a:pPr marL="19050">
                        <a:lnSpc>
                          <a:spcPct val="100000"/>
                        </a:lnSpc>
                        <a:spcBef>
                          <a:spcPts val="25"/>
                        </a:spcBef>
                      </a:pPr>
                      <a:r>
                        <a:rPr sz="500" spc="60" dirty="0">
                          <a:latin typeface="Arial"/>
                          <a:cs typeface="Arial"/>
                        </a:rPr>
                        <a:t>44.</a:t>
                      </a:r>
                      <a:endParaRPr sz="500">
                        <a:latin typeface="Arial"/>
                        <a:cs typeface="Arial"/>
                      </a:endParaRPr>
                    </a:p>
                  </a:txBody>
                  <a:tcPr marL="0" marR="0" marT="2165" marB="0">
                    <a:lnL w="6350">
                      <a:solidFill>
                        <a:srgbClr val="000000"/>
                      </a:solidFill>
                      <a:prstDash val="solid"/>
                    </a:lnL>
                  </a:tcPr>
                </a:tc>
                <a:extLst>
                  <a:ext uri="{0D108BD9-81ED-4DB2-BD59-A6C34878D82A}">
                    <a16:rowId xmlns:a16="http://schemas.microsoft.com/office/drawing/2014/main" val="10000"/>
                  </a:ext>
                </a:extLst>
              </a:tr>
              <a:tr h="116191">
                <a:tc>
                  <a:txBody>
                    <a:bodyPr/>
                    <a:lstStyle/>
                    <a:p>
                      <a:pPr>
                        <a:lnSpc>
                          <a:spcPct val="100000"/>
                        </a:lnSpc>
                      </a:pPr>
                      <a:endParaRPr sz="500">
                        <a:latin typeface="Times New Roman"/>
                        <a:cs typeface="Times New Roman"/>
                      </a:endParaRPr>
                    </a:p>
                  </a:txBody>
                  <a:tcPr marL="0" marR="0" marT="0" marB="0">
                    <a:lnR w="6350">
                      <a:solidFill>
                        <a:srgbClr val="000000"/>
                      </a:solidFill>
                      <a:prstDash val="solid"/>
                    </a:lnR>
                  </a:tcPr>
                </a:tc>
                <a:tc>
                  <a:txBody>
                    <a:bodyPr/>
                    <a:lstStyle/>
                    <a:p>
                      <a:pPr marL="35560">
                        <a:lnSpc>
                          <a:spcPct val="100000"/>
                        </a:lnSpc>
                        <a:spcBef>
                          <a:spcPts val="200"/>
                        </a:spcBef>
                      </a:pPr>
                      <a:endParaRPr sz="400" dirty="0">
                        <a:latin typeface="Arial"/>
                        <a:cs typeface="Arial"/>
                      </a:endParaRPr>
                    </a:p>
                  </a:txBody>
                  <a:tcPr marL="0" marR="0" marT="17318" marB="0">
                    <a:lnL w="6350">
                      <a:solidFill>
                        <a:srgbClr val="000000"/>
                      </a:solidFill>
                      <a:prstDash val="solid"/>
                    </a:lnL>
                    <a:lnR w="6350">
                      <a:solidFill>
                        <a:srgbClr val="000000"/>
                      </a:solidFill>
                      <a:prstDash val="solid"/>
                    </a:lnR>
                  </a:tcPr>
                </a:tc>
                <a:tc>
                  <a:txBody>
                    <a:bodyPr/>
                    <a:lstStyle/>
                    <a:p>
                      <a:pPr marL="66675">
                        <a:lnSpc>
                          <a:spcPct val="100000"/>
                        </a:lnSpc>
                        <a:spcBef>
                          <a:spcPts val="190"/>
                        </a:spcBef>
                      </a:pPr>
                      <a:endParaRPr sz="400" dirty="0">
                        <a:latin typeface="Arial"/>
                        <a:cs typeface="Arial"/>
                      </a:endParaRPr>
                    </a:p>
                  </a:txBody>
                  <a:tcPr marL="0" marR="0" marT="16452" marB="0">
                    <a:lnL w="6350">
                      <a:solidFill>
                        <a:srgbClr val="000000"/>
                      </a:solidFill>
                      <a:prstDash val="solid"/>
                    </a:lnL>
                    <a:lnR w="6350">
                      <a:solidFill>
                        <a:srgbClr val="000000"/>
                      </a:solidFill>
                      <a:prstDash val="solid"/>
                    </a:lnR>
                  </a:tcPr>
                </a:tc>
                <a:tc>
                  <a:txBody>
                    <a:bodyPr/>
                    <a:lstStyle/>
                    <a:p>
                      <a:pPr marL="63500">
                        <a:lnSpc>
                          <a:spcPct val="100000"/>
                        </a:lnSpc>
                        <a:spcBef>
                          <a:spcPts val="140"/>
                        </a:spcBef>
                      </a:pPr>
                      <a:endParaRPr sz="400" dirty="0">
                        <a:latin typeface="Arial"/>
                        <a:cs typeface="Arial"/>
                      </a:endParaRPr>
                    </a:p>
                  </a:txBody>
                  <a:tcPr marL="0" marR="0" marT="12123" marB="0">
                    <a:lnL w="6350">
                      <a:solidFill>
                        <a:srgbClr val="000000"/>
                      </a:solidFill>
                      <a:prstDash val="solid"/>
                    </a:lnL>
                    <a:lnR w="6350">
                      <a:solidFill>
                        <a:srgbClr val="000000"/>
                      </a:solidFill>
                      <a:prstDash val="solid"/>
                    </a:lnR>
                  </a:tcPr>
                </a:tc>
                <a:tc>
                  <a:txBody>
                    <a:bodyPr/>
                    <a:lstStyle/>
                    <a:p>
                      <a:pPr marL="57150">
                        <a:lnSpc>
                          <a:spcPct val="100000"/>
                        </a:lnSpc>
                        <a:spcBef>
                          <a:spcPts val="165"/>
                        </a:spcBef>
                      </a:pPr>
                      <a:r>
                        <a:rPr sz="400" dirty="0">
                          <a:latin typeface="Arial"/>
                          <a:cs typeface="Arial"/>
                        </a:rPr>
                        <a:t>:</a:t>
                      </a:r>
                    </a:p>
                  </a:txBody>
                  <a:tcPr marL="0" marR="0" marT="14287" marB="0">
                    <a:lnL w="6350">
                      <a:solidFill>
                        <a:srgbClr val="000000"/>
                      </a:solidFill>
                      <a:prstDash val="solid"/>
                    </a:lnL>
                  </a:tcPr>
                </a:tc>
                <a:extLst>
                  <a:ext uri="{0D108BD9-81ED-4DB2-BD59-A6C34878D82A}">
                    <a16:rowId xmlns:a16="http://schemas.microsoft.com/office/drawing/2014/main" val="10001"/>
                  </a:ext>
                </a:extLst>
              </a:tr>
              <a:tr h="73754">
                <a:tc>
                  <a:txBody>
                    <a:bodyPr/>
                    <a:lstStyle/>
                    <a:p>
                      <a:pPr marL="19050">
                        <a:lnSpc>
                          <a:spcPts val="750"/>
                        </a:lnSpc>
                      </a:pPr>
                      <a:r>
                        <a:rPr sz="500" spc="55" dirty="0">
                          <a:latin typeface="Arial"/>
                          <a:cs typeface="Arial"/>
                        </a:rPr>
                        <a:t>45.</a:t>
                      </a:r>
                      <a:r>
                        <a:rPr sz="500" spc="50" dirty="0">
                          <a:latin typeface="Arial"/>
                          <a:cs typeface="Arial"/>
                        </a:rPr>
                        <a:t> </a:t>
                      </a:r>
                      <a:r>
                        <a:rPr sz="500" spc="-20" dirty="0">
                          <a:latin typeface="Arial"/>
                          <a:cs typeface="Arial"/>
                        </a:rPr>
                        <a:t>Remarks</a:t>
                      </a:r>
                      <a:endParaRPr sz="500" dirty="0">
                        <a:latin typeface="Arial"/>
                        <a:cs typeface="Arial"/>
                      </a:endParaRPr>
                    </a:p>
                  </a:txBody>
                  <a:tcPr marL="0" marR="0" marT="0" marB="0"/>
                </a:tc>
                <a:tc>
                  <a:txBody>
                    <a:bodyPr/>
                    <a:lstStyle/>
                    <a:p>
                      <a:pPr>
                        <a:lnSpc>
                          <a:spcPct val="100000"/>
                        </a:lnSpc>
                      </a:pPr>
                      <a:endParaRPr sz="300">
                        <a:latin typeface="Times New Roman"/>
                        <a:cs typeface="Times New Roman"/>
                      </a:endParaRPr>
                    </a:p>
                  </a:txBody>
                  <a:tcPr marL="0" marR="0" marT="0" marB="0"/>
                </a:tc>
                <a:tc>
                  <a:txBody>
                    <a:bodyPr/>
                    <a:lstStyle/>
                    <a:p>
                      <a:pPr>
                        <a:lnSpc>
                          <a:spcPct val="100000"/>
                        </a:lnSpc>
                      </a:pPr>
                      <a:endParaRPr sz="300">
                        <a:latin typeface="Times New Roman"/>
                        <a:cs typeface="Times New Roman"/>
                      </a:endParaRPr>
                    </a:p>
                  </a:txBody>
                  <a:tcPr marL="0" marR="0" marT="0" marB="0"/>
                </a:tc>
                <a:tc>
                  <a:txBody>
                    <a:bodyPr/>
                    <a:lstStyle/>
                    <a:p>
                      <a:pPr>
                        <a:lnSpc>
                          <a:spcPct val="100000"/>
                        </a:lnSpc>
                      </a:pPr>
                      <a:endParaRPr sz="300">
                        <a:latin typeface="Times New Roman"/>
                        <a:cs typeface="Times New Roman"/>
                      </a:endParaRPr>
                    </a:p>
                  </a:txBody>
                  <a:tcPr marL="0" marR="0" marT="0" marB="0"/>
                </a:tc>
                <a:tc>
                  <a:txBody>
                    <a:bodyPr/>
                    <a:lstStyle/>
                    <a:p>
                      <a:pPr>
                        <a:lnSpc>
                          <a:spcPct val="100000"/>
                        </a:lnSpc>
                      </a:pPr>
                      <a:endParaRPr sz="300" dirty="0">
                        <a:latin typeface="Times New Roman"/>
                        <a:cs typeface="Times New Roman"/>
                      </a:endParaRPr>
                    </a:p>
                  </a:txBody>
                  <a:tcPr marL="0" marR="0" marT="0" marB="0"/>
                </a:tc>
                <a:extLst>
                  <a:ext uri="{0D108BD9-81ED-4DB2-BD59-A6C34878D82A}">
                    <a16:rowId xmlns:a16="http://schemas.microsoft.com/office/drawing/2014/main" val="10002"/>
                  </a:ext>
                </a:extLst>
              </a:tr>
            </a:tbl>
          </a:graphicData>
        </a:graphic>
      </p:graphicFrame>
      <p:graphicFrame>
        <p:nvGraphicFramePr>
          <p:cNvPr id="134" name="object 134"/>
          <p:cNvGraphicFramePr>
            <a:graphicFrameLocks noGrp="1"/>
          </p:cNvGraphicFramePr>
          <p:nvPr/>
        </p:nvGraphicFramePr>
        <p:xfrm>
          <a:off x="2101994" y="6020233"/>
          <a:ext cx="4922693" cy="417801"/>
        </p:xfrm>
        <a:graphic>
          <a:graphicData uri="http://schemas.openxmlformats.org/drawingml/2006/table">
            <a:tbl>
              <a:tblPr firstRow="1" bandRow="1">
                <a:tableStyleId>{2D5ABB26-0587-4C30-8999-92F81FD0307C}</a:tableStyleId>
              </a:tblPr>
              <a:tblGrid>
                <a:gridCol w="684068">
                  <a:extLst>
                    <a:ext uri="{9D8B030D-6E8A-4147-A177-3AD203B41FA5}">
                      <a16:colId xmlns:a16="http://schemas.microsoft.com/office/drawing/2014/main" val="20000"/>
                    </a:ext>
                  </a:extLst>
                </a:gridCol>
                <a:gridCol w="749011">
                  <a:extLst>
                    <a:ext uri="{9D8B030D-6E8A-4147-A177-3AD203B41FA5}">
                      <a16:colId xmlns:a16="http://schemas.microsoft.com/office/drawing/2014/main" val="20001"/>
                    </a:ext>
                  </a:extLst>
                </a:gridCol>
                <a:gridCol w="1060739">
                  <a:extLst>
                    <a:ext uri="{9D8B030D-6E8A-4147-A177-3AD203B41FA5}">
                      <a16:colId xmlns:a16="http://schemas.microsoft.com/office/drawing/2014/main" val="20002"/>
                    </a:ext>
                  </a:extLst>
                </a:gridCol>
                <a:gridCol w="2428875">
                  <a:extLst>
                    <a:ext uri="{9D8B030D-6E8A-4147-A177-3AD203B41FA5}">
                      <a16:colId xmlns:a16="http://schemas.microsoft.com/office/drawing/2014/main" val="20003"/>
                    </a:ext>
                  </a:extLst>
                </a:gridCol>
              </a:tblGrid>
              <a:tr h="207818">
                <a:tc gridSpan="3">
                  <a:txBody>
                    <a:bodyPr/>
                    <a:lstStyle/>
                    <a:p>
                      <a:pPr marL="19050">
                        <a:lnSpc>
                          <a:spcPct val="100000"/>
                        </a:lnSpc>
                      </a:pPr>
                      <a:r>
                        <a:rPr sz="500" spc="55" dirty="0">
                          <a:latin typeface="Arial"/>
                          <a:cs typeface="Arial"/>
                        </a:rPr>
                        <a:t>46. </a:t>
                      </a:r>
                      <a:r>
                        <a:rPr sz="500" spc="-5" dirty="0">
                          <a:latin typeface="Arial"/>
                          <a:cs typeface="Arial"/>
                        </a:rPr>
                        <a:t>Employing </a:t>
                      </a:r>
                      <a:r>
                        <a:rPr sz="500" spc="5" dirty="0">
                          <a:latin typeface="Arial"/>
                          <a:cs typeface="Arial"/>
                        </a:rPr>
                        <a:t>Department </a:t>
                      </a:r>
                      <a:r>
                        <a:rPr sz="500" spc="15" dirty="0">
                          <a:latin typeface="Arial"/>
                          <a:cs typeface="Arial"/>
                        </a:rPr>
                        <a:t>or</a:t>
                      </a:r>
                      <a:r>
                        <a:rPr sz="500" spc="135" dirty="0">
                          <a:latin typeface="Arial"/>
                          <a:cs typeface="Arial"/>
                        </a:rPr>
                        <a:t> </a:t>
                      </a:r>
                      <a:r>
                        <a:rPr sz="500" spc="5" dirty="0">
                          <a:latin typeface="Arial"/>
                          <a:cs typeface="Arial"/>
                        </a:rPr>
                        <a:t>Agency</a:t>
                      </a:r>
                      <a:endParaRPr sz="500" dirty="0">
                        <a:latin typeface="Arial"/>
                        <a:cs typeface="Arial"/>
                      </a:endParaRPr>
                    </a:p>
                    <a:p>
                      <a:pPr marL="44450">
                        <a:lnSpc>
                          <a:spcPct val="100000"/>
                        </a:lnSpc>
                        <a:spcBef>
                          <a:spcPts val="210"/>
                        </a:spcBef>
                      </a:pPr>
                      <a:endParaRPr sz="500" dirty="0">
                        <a:latin typeface="Arial"/>
                        <a:cs typeface="Arial"/>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rowSpan="2">
                  <a:txBody>
                    <a:bodyPr/>
                    <a:lstStyle/>
                    <a:p>
                      <a:pPr marL="19050">
                        <a:lnSpc>
                          <a:spcPct val="100000"/>
                        </a:lnSpc>
                      </a:pPr>
                      <a:r>
                        <a:rPr sz="500" spc="55" dirty="0">
                          <a:latin typeface="Arial"/>
                          <a:cs typeface="Arial"/>
                        </a:rPr>
                        <a:t>50. </a:t>
                      </a:r>
                      <a:r>
                        <a:rPr sz="500" spc="5" dirty="0">
                          <a:latin typeface="Arial"/>
                          <a:cs typeface="Arial"/>
                        </a:rPr>
                        <a:t>Signature/Authentication </a:t>
                      </a:r>
                      <a:r>
                        <a:rPr sz="500" spc="-5" dirty="0">
                          <a:latin typeface="Arial"/>
                          <a:cs typeface="Arial"/>
                        </a:rPr>
                        <a:t>and </a:t>
                      </a:r>
                      <a:r>
                        <a:rPr sz="500" spc="5" dirty="0">
                          <a:latin typeface="Arial"/>
                          <a:cs typeface="Arial"/>
                        </a:rPr>
                        <a:t>Title </a:t>
                      </a:r>
                      <a:r>
                        <a:rPr sz="500" spc="35" dirty="0">
                          <a:latin typeface="Arial"/>
                          <a:cs typeface="Arial"/>
                        </a:rPr>
                        <a:t>of </a:t>
                      </a:r>
                      <a:r>
                        <a:rPr sz="500" spc="15" dirty="0">
                          <a:latin typeface="Arial"/>
                          <a:cs typeface="Arial"/>
                        </a:rPr>
                        <a:t>Approving</a:t>
                      </a:r>
                      <a:r>
                        <a:rPr sz="500" spc="160" dirty="0">
                          <a:latin typeface="Arial"/>
                          <a:cs typeface="Arial"/>
                        </a:rPr>
                        <a:t> </a:t>
                      </a:r>
                      <a:r>
                        <a:rPr sz="500" dirty="0">
                          <a:latin typeface="Arial"/>
                          <a:cs typeface="Arial"/>
                        </a:rPr>
                        <a:t>Official</a:t>
                      </a:r>
                    </a:p>
                    <a:p>
                      <a:pPr marL="40005" marR="2328545">
                        <a:lnSpc>
                          <a:spcPct val="128400"/>
                        </a:lnSpc>
                        <a:spcBef>
                          <a:spcPts val="204"/>
                        </a:spcBef>
                      </a:pPr>
                      <a:endParaRPr sz="500">
                        <a:latin typeface="Arial"/>
                        <a:cs typeface="Arial"/>
                      </a:endParaRPr>
                    </a:p>
                  </a:txBody>
                  <a:tcPr marL="0" marR="0" marT="0" marB="0">
                    <a:lnL w="6350">
                      <a:solidFill>
                        <a:srgbClr val="000000"/>
                      </a:solidFill>
                      <a:prstDash val="solid"/>
                    </a:lnL>
                    <a:lnT w="63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r h="209983">
                <a:tc>
                  <a:txBody>
                    <a:bodyPr/>
                    <a:lstStyle/>
                    <a:p>
                      <a:pPr marL="19050">
                        <a:lnSpc>
                          <a:spcPct val="100000"/>
                        </a:lnSpc>
                      </a:pPr>
                      <a:r>
                        <a:rPr sz="500" spc="55" dirty="0">
                          <a:latin typeface="Arial"/>
                          <a:cs typeface="Arial"/>
                        </a:rPr>
                        <a:t>47. </a:t>
                      </a:r>
                      <a:r>
                        <a:rPr sz="500" spc="10" dirty="0">
                          <a:latin typeface="Arial"/>
                          <a:cs typeface="Arial"/>
                        </a:rPr>
                        <a:t>Agency </a:t>
                      </a:r>
                      <a:r>
                        <a:rPr sz="500" spc="-15" dirty="0">
                          <a:latin typeface="Arial"/>
                          <a:cs typeface="Arial"/>
                        </a:rPr>
                        <a:t>Code</a:t>
                      </a:r>
                      <a:endParaRPr sz="500" dirty="0">
                        <a:latin typeface="Arial"/>
                        <a:cs typeface="Arial"/>
                      </a:endParaRPr>
                    </a:p>
                    <a:p>
                      <a:pPr marL="38100">
                        <a:lnSpc>
                          <a:spcPct val="100000"/>
                        </a:lnSpc>
                        <a:spcBef>
                          <a:spcPts val="285"/>
                        </a:spcBef>
                      </a:pPr>
                      <a:endParaRPr sz="500" dirty="0">
                        <a:latin typeface="Arial"/>
                        <a:cs typeface="Arial"/>
                      </a:endParaRPr>
                    </a:p>
                  </a:txBody>
                  <a:tcPr marL="0" marR="0" marT="0" marB="0">
                    <a:lnR w="6350">
                      <a:solidFill>
                        <a:srgbClr val="000000"/>
                      </a:solidFill>
                      <a:prstDash val="solid"/>
                    </a:lnR>
                    <a:lnT w="6350">
                      <a:solidFill>
                        <a:srgbClr val="000000"/>
                      </a:solidFill>
                      <a:prstDash val="solid"/>
                    </a:lnT>
                    <a:lnB w="19050">
                      <a:solidFill>
                        <a:srgbClr val="000000"/>
                      </a:solidFill>
                      <a:prstDash val="solid"/>
                    </a:lnB>
                  </a:tcPr>
                </a:tc>
                <a:tc>
                  <a:txBody>
                    <a:bodyPr/>
                    <a:lstStyle/>
                    <a:p>
                      <a:pPr marL="19050">
                        <a:lnSpc>
                          <a:spcPct val="100000"/>
                        </a:lnSpc>
                      </a:pPr>
                      <a:r>
                        <a:rPr sz="500" spc="55" dirty="0">
                          <a:latin typeface="Arial"/>
                          <a:cs typeface="Arial"/>
                        </a:rPr>
                        <a:t>48. </a:t>
                      </a:r>
                      <a:r>
                        <a:rPr sz="500" spc="-15" dirty="0">
                          <a:latin typeface="Arial"/>
                          <a:cs typeface="Arial"/>
                        </a:rPr>
                        <a:t>Personnel </a:t>
                      </a:r>
                      <a:r>
                        <a:rPr sz="500" spc="15" dirty="0">
                          <a:latin typeface="Arial"/>
                          <a:cs typeface="Arial"/>
                        </a:rPr>
                        <a:t>Office</a:t>
                      </a:r>
                      <a:r>
                        <a:rPr sz="500" spc="45" dirty="0">
                          <a:latin typeface="Arial"/>
                          <a:cs typeface="Arial"/>
                        </a:rPr>
                        <a:t> </a:t>
                      </a:r>
                      <a:r>
                        <a:rPr sz="500" spc="-5" dirty="0">
                          <a:latin typeface="Arial"/>
                          <a:cs typeface="Arial"/>
                        </a:rPr>
                        <a:t>ID</a:t>
                      </a:r>
                      <a:endParaRPr sz="500" dirty="0">
                        <a:latin typeface="Arial"/>
                        <a:cs typeface="Arial"/>
                      </a:endParaRPr>
                    </a:p>
                    <a:p>
                      <a:pPr marL="31750">
                        <a:lnSpc>
                          <a:spcPct val="100000"/>
                        </a:lnSpc>
                        <a:spcBef>
                          <a:spcPts val="360"/>
                        </a:spcBef>
                      </a:pPr>
                      <a:endParaRPr sz="5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9050">
                      <a:solidFill>
                        <a:srgbClr val="000000"/>
                      </a:solidFill>
                      <a:prstDash val="solid"/>
                    </a:lnB>
                  </a:tcPr>
                </a:tc>
                <a:tc>
                  <a:txBody>
                    <a:bodyPr/>
                    <a:lstStyle/>
                    <a:p>
                      <a:pPr marL="19050">
                        <a:lnSpc>
                          <a:spcPct val="100000"/>
                        </a:lnSpc>
                      </a:pPr>
                      <a:r>
                        <a:rPr sz="500" spc="55" dirty="0">
                          <a:latin typeface="Arial"/>
                          <a:cs typeface="Arial"/>
                        </a:rPr>
                        <a:t>49. </a:t>
                      </a:r>
                      <a:r>
                        <a:rPr sz="500" spc="5" dirty="0">
                          <a:latin typeface="Arial"/>
                          <a:cs typeface="Arial"/>
                        </a:rPr>
                        <a:t>Approval</a:t>
                      </a:r>
                      <a:r>
                        <a:rPr sz="500" spc="40" dirty="0">
                          <a:latin typeface="Arial"/>
                          <a:cs typeface="Arial"/>
                        </a:rPr>
                        <a:t> </a:t>
                      </a:r>
                      <a:r>
                        <a:rPr sz="500" spc="-20" dirty="0">
                          <a:latin typeface="Arial"/>
                          <a:cs typeface="Arial"/>
                        </a:rPr>
                        <a:t>Date</a:t>
                      </a:r>
                      <a:endParaRPr sz="500" dirty="0">
                        <a:latin typeface="Arial"/>
                        <a:cs typeface="Arial"/>
                      </a:endParaRPr>
                    </a:p>
                    <a:p>
                      <a:pPr marL="44450">
                        <a:lnSpc>
                          <a:spcPct val="100000"/>
                        </a:lnSpc>
                        <a:spcBef>
                          <a:spcPts val="310"/>
                        </a:spcBef>
                      </a:pPr>
                      <a:endParaRPr sz="5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9050">
                      <a:solidFill>
                        <a:srgbClr val="000000"/>
                      </a:solidFill>
                      <a:prstDash val="solid"/>
                    </a:lnB>
                  </a:tcPr>
                </a:tc>
                <a:tc vMerge="1">
                  <a:txBody>
                    <a:bodyPr/>
                    <a:lstStyle/>
                    <a:p>
                      <a:endParaRPr/>
                    </a:p>
                  </a:txBody>
                  <a:tcPr marL="0" marR="0" marT="0" marB="0">
                    <a:lnL w="6350">
                      <a:solidFill>
                        <a:srgbClr val="000000"/>
                      </a:solidFill>
                      <a:prstDash val="solid"/>
                    </a:lnL>
                    <a:lnT w="63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bl>
          </a:graphicData>
        </a:graphic>
      </p:graphicFrame>
      <p:sp>
        <p:nvSpPr>
          <p:cNvPr id="135" name="object 135"/>
          <p:cNvSpPr txBox="1"/>
          <p:nvPr/>
        </p:nvSpPr>
        <p:spPr>
          <a:xfrm>
            <a:off x="2112818" y="1106632"/>
            <a:ext cx="1368136" cy="601034"/>
          </a:xfrm>
          <a:prstGeom prst="rect">
            <a:avLst/>
          </a:prstGeom>
        </p:spPr>
        <p:txBody>
          <a:bodyPr vert="horz" wrap="square" lIns="0" tIns="32039" rIns="0" bIns="0" rtlCol="0">
            <a:spAutoFit/>
          </a:bodyPr>
          <a:lstStyle/>
          <a:p>
            <a:pPr marL="25977">
              <a:spcBef>
                <a:spcPts val="252"/>
              </a:spcBef>
              <a:tabLst>
                <a:tab pos="345921" algn="l"/>
              </a:tabLst>
            </a:pPr>
            <a:r>
              <a:rPr sz="545" dirty="0">
                <a:latin typeface="Arial"/>
                <a:cs typeface="Arial"/>
              </a:rPr>
              <a:t>	</a:t>
            </a:r>
          </a:p>
          <a:p>
            <a:pPr marL="8659">
              <a:spcBef>
                <a:spcPts val="164"/>
              </a:spcBef>
            </a:pPr>
            <a:r>
              <a:rPr sz="477" spc="7" dirty="0">
                <a:latin typeface="Arial"/>
                <a:cs typeface="Arial"/>
              </a:rPr>
              <a:t>5-E. </a:t>
            </a:r>
            <a:r>
              <a:rPr sz="477" spc="-7" dirty="0">
                <a:latin typeface="Arial"/>
                <a:cs typeface="Arial"/>
              </a:rPr>
              <a:t>Code </a:t>
            </a:r>
            <a:r>
              <a:rPr sz="477" spc="14" dirty="0">
                <a:latin typeface="Arial"/>
                <a:cs typeface="Arial"/>
              </a:rPr>
              <a:t>5-F. </a:t>
            </a:r>
            <a:r>
              <a:rPr sz="477" spc="-14" dirty="0">
                <a:latin typeface="Arial"/>
                <a:cs typeface="Arial"/>
              </a:rPr>
              <a:t>Legal</a:t>
            </a:r>
            <a:r>
              <a:rPr sz="477" spc="51" dirty="0">
                <a:latin typeface="Arial"/>
                <a:cs typeface="Arial"/>
              </a:rPr>
              <a:t> </a:t>
            </a:r>
            <a:r>
              <a:rPr sz="477" spc="14" dirty="0">
                <a:latin typeface="Arial"/>
                <a:cs typeface="Arial"/>
              </a:rPr>
              <a:t>Authority</a:t>
            </a:r>
            <a:endParaRPr sz="477" dirty="0">
              <a:latin typeface="Arial"/>
              <a:cs typeface="Arial"/>
            </a:endParaRPr>
          </a:p>
          <a:p>
            <a:pPr marL="22079">
              <a:spcBef>
                <a:spcPts val="228"/>
              </a:spcBef>
              <a:tabLst>
                <a:tab pos="342457" algn="l"/>
              </a:tabLst>
            </a:pPr>
            <a:r>
              <a:rPr sz="545" dirty="0">
                <a:latin typeface="Arial"/>
                <a:cs typeface="Arial"/>
              </a:rPr>
              <a:t>	</a:t>
            </a:r>
          </a:p>
          <a:p>
            <a:pPr marL="8659">
              <a:lnSpc>
                <a:spcPts val="617"/>
              </a:lnSpc>
              <a:spcBef>
                <a:spcPts val="181"/>
              </a:spcBef>
            </a:pPr>
            <a:r>
              <a:rPr sz="545" b="1" spc="27" dirty="0">
                <a:latin typeface="Arial"/>
                <a:cs typeface="Arial"/>
              </a:rPr>
              <a:t>7. </a:t>
            </a:r>
            <a:r>
              <a:rPr sz="545" b="1" spc="-20" dirty="0">
                <a:latin typeface="Arial"/>
                <a:cs typeface="Arial"/>
              </a:rPr>
              <a:t>FROM: </a:t>
            </a:r>
            <a:r>
              <a:rPr sz="545" b="1" spc="-27" dirty="0">
                <a:latin typeface="Arial"/>
                <a:cs typeface="Arial"/>
              </a:rPr>
              <a:t>Position </a:t>
            </a:r>
            <a:r>
              <a:rPr sz="545" b="1" spc="-10" dirty="0">
                <a:latin typeface="Arial"/>
                <a:cs typeface="Arial"/>
              </a:rPr>
              <a:t>Title </a:t>
            </a:r>
            <a:r>
              <a:rPr sz="545" b="1" spc="-17" dirty="0">
                <a:latin typeface="Arial"/>
                <a:cs typeface="Arial"/>
              </a:rPr>
              <a:t>and</a:t>
            </a:r>
            <a:r>
              <a:rPr sz="545" b="1" spc="41" dirty="0">
                <a:latin typeface="Arial"/>
                <a:cs typeface="Arial"/>
              </a:rPr>
              <a:t> </a:t>
            </a:r>
            <a:r>
              <a:rPr sz="545" b="1" spc="-14" dirty="0">
                <a:latin typeface="Arial"/>
                <a:cs typeface="Arial"/>
              </a:rPr>
              <a:t>Number</a:t>
            </a:r>
            <a:endParaRPr sz="545" dirty="0">
              <a:latin typeface="Arial"/>
              <a:cs typeface="Arial"/>
            </a:endParaRPr>
          </a:p>
          <a:p>
            <a:pPr marL="30306">
              <a:lnSpc>
                <a:spcPts val="617"/>
              </a:lnSpc>
            </a:pPr>
            <a:endParaRPr sz="545" dirty="0">
              <a:latin typeface="Arial"/>
              <a:cs typeface="Arial"/>
            </a:endParaRPr>
          </a:p>
          <a:p>
            <a:pPr marL="30306">
              <a:spcBef>
                <a:spcPts val="72"/>
              </a:spcBef>
            </a:pPr>
            <a:endParaRPr sz="545" dirty="0">
              <a:latin typeface="Arial"/>
              <a:cs typeface="Arial"/>
            </a:endParaRPr>
          </a:p>
        </p:txBody>
      </p:sp>
      <p:graphicFrame>
        <p:nvGraphicFramePr>
          <p:cNvPr id="136" name="object 136"/>
          <p:cNvGraphicFramePr>
            <a:graphicFrameLocks noGrp="1"/>
          </p:cNvGraphicFramePr>
          <p:nvPr/>
        </p:nvGraphicFramePr>
        <p:xfrm>
          <a:off x="2101994" y="510886"/>
          <a:ext cx="4922693" cy="203489"/>
        </p:xfrm>
        <a:graphic>
          <a:graphicData uri="http://schemas.openxmlformats.org/drawingml/2006/table">
            <a:tbl>
              <a:tblPr firstRow="1" bandRow="1">
                <a:tableStyleId>{2D5ABB26-0587-4C30-8999-92F81FD0307C}</a:tableStyleId>
              </a:tblPr>
              <a:tblGrid>
                <a:gridCol w="2493818">
                  <a:extLst>
                    <a:ext uri="{9D8B030D-6E8A-4147-A177-3AD203B41FA5}">
                      <a16:colId xmlns:a16="http://schemas.microsoft.com/office/drawing/2014/main" val="20000"/>
                    </a:ext>
                  </a:extLst>
                </a:gridCol>
                <a:gridCol w="995795">
                  <a:extLst>
                    <a:ext uri="{9D8B030D-6E8A-4147-A177-3AD203B41FA5}">
                      <a16:colId xmlns:a16="http://schemas.microsoft.com/office/drawing/2014/main" val="20001"/>
                    </a:ext>
                  </a:extLst>
                </a:gridCol>
                <a:gridCol w="688398">
                  <a:extLst>
                    <a:ext uri="{9D8B030D-6E8A-4147-A177-3AD203B41FA5}">
                      <a16:colId xmlns:a16="http://schemas.microsoft.com/office/drawing/2014/main" val="20002"/>
                    </a:ext>
                  </a:extLst>
                </a:gridCol>
                <a:gridCol w="744682">
                  <a:extLst>
                    <a:ext uri="{9D8B030D-6E8A-4147-A177-3AD203B41FA5}">
                      <a16:colId xmlns:a16="http://schemas.microsoft.com/office/drawing/2014/main" val="20003"/>
                    </a:ext>
                  </a:extLst>
                </a:gridCol>
              </a:tblGrid>
              <a:tr h="203489">
                <a:tc>
                  <a:txBody>
                    <a:bodyPr/>
                    <a:lstStyle/>
                    <a:p>
                      <a:pPr marL="10160">
                        <a:lnSpc>
                          <a:spcPct val="100000"/>
                        </a:lnSpc>
                        <a:spcBef>
                          <a:spcPts val="270"/>
                        </a:spcBef>
                      </a:pPr>
                      <a:r>
                        <a:rPr sz="500" spc="-15" dirty="0">
                          <a:latin typeface="Palatino Linotype"/>
                          <a:cs typeface="Palatino Linotype"/>
                        </a:rPr>
                        <a:t>1. </a:t>
                      </a:r>
                      <a:r>
                        <a:rPr sz="500" spc="-50" dirty="0">
                          <a:latin typeface="Palatino Linotype"/>
                          <a:cs typeface="Palatino Linotype"/>
                        </a:rPr>
                        <a:t>Name </a:t>
                      </a:r>
                      <a:r>
                        <a:rPr sz="500" spc="-30" dirty="0">
                          <a:latin typeface="Palatino Linotype"/>
                          <a:cs typeface="Palatino Linotype"/>
                        </a:rPr>
                        <a:t>(Last, </a:t>
                      </a:r>
                      <a:r>
                        <a:rPr sz="500" spc="-25" dirty="0">
                          <a:latin typeface="Palatino Linotype"/>
                          <a:cs typeface="Palatino Linotype"/>
                        </a:rPr>
                        <a:t>First,</a:t>
                      </a:r>
                      <a:r>
                        <a:rPr sz="500" spc="30" dirty="0">
                          <a:latin typeface="Palatino Linotype"/>
                          <a:cs typeface="Palatino Linotype"/>
                        </a:rPr>
                        <a:t> </a:t>
                      </a:r>
                      <a:r>
                        <a:rPr sz="500" spc="-35" dirty="0">
                          <a:latin typeface="Palatino Linotype"/>
                          <a:cs typeface="Palatino Linotype"/>
                        </a:rPr>
                        <a:t>Middle)</a:t>
                      </a:r>
                      <a:endParaRPr sz="500" dirty="0">
                        <a:latin typeface="Palatino Linotype"/>
                        <a:cs typeface="Palatino Linotype"/>
                      </a:endParaRPr>
                    </a:p>
                  </a:txBody>
                  <a:tcPr marL="0" marR="0" marT="23380" marB="0">
                    <a:lnR w="6350">
                      <a:solidFill>
                        <a:srgbClr val="000000"/>
                      </a:solidFill>
                      <a:prstDash val="solid"/>
                    </a:lnR>
                    <a:lnT w="19050">
                      <a:solidFill>
                        <a:srgbClr val="000000"/>
                      </a:solidFill>
                      <a:prstDash val="solid"/>
                    </a:lnT>
                  </a:tcPr>
                </a:tc>
                <a:tc>
                  <a:txBody>
                    <a:bodyPr/>
                    <a:lstStyle/>
                    <a:p>
                      <a:pPr marL="19685">
                        <a:lnSpc>
                          <a:spcPct val="100000"/>
                        </a:lnSpc>
                        <a:spcBef>
                          <a:spcPts val="100"/>
                        </a:spcBef>
                      </a:pPr>
                      <a:r>
                        <a:rPr sz="500" spc="35" dirty="0">
                          <a:latin typeface="Arial"/>
                          <a:cs typeface="Arial"/>
                        </a:rPr>
                        <a:t>2. </a:t>
                      </a:r>
                      <a:r>
                        <a:rPr sz="500" spc="-5" dirty="0">
                          <a:latin typeface="Arial"/>
                          <a:cs typeface="Arial"/>
                        </a:rPr>
                        <a:t>Social </a:t>
                      </a:r>
                      <a:r>
                        <a:rPr sz="500" spc="5" dirty="0">
                          <a:latin typeface="Arial"/>
                          <a:cs typeface="Arial"/>
                        </a:rPr>
                        <a:t>Security</a:t>
                      </a:r>
                      <a:r>
                        <a:rPr sz="500" spc="75" dirty="0">
                          <a:latin typeface="Arial"/>
                          <a:cs typeface="Arial"/>
                        </a:rPr>
                        <a:t> </a:t>
                      </a:r>
                      <a:r>
                        <a:rPr sz="500" spc="-5" dirty="0">
                          <a:latin typeface="Arial"/>
                          <a:cs typeface="Arial"/>
                        </a:rPr>
                        <a:t>Number</a:t>
                      </a:r>
                      <a:endParaRPr sz="500">
                        <a:latin typeface="Arial"/>
                        <a:cs typeface="Arial"/>
                      </a:endParaRPr>
                    </a:p>
                  </a:txBody>
                  <a:tcPr marL="0" marR="0" marT="8659" marB="0">
                    <a:lnL w="6350">
                      <a:solidFill>
                        <a:srgbClr val="000000"/>
                      </a:solidFill>
                      <a:prstDash val="solid"/>
                    </a:lnL>
                    <a:lnR w="6350">
                      <a:solidFill>
                        <a:srgbClr val="000000"/>
                      </a:solidFill>
                      <a:prstDash val="solid"/>
                    </a:lnR>
                    <a:lnT w="19050">
                      <a:solidFill>
                        <a:srgbClr val="000000"/>
                      </a:solidFill>
                      <a:prstDash val="solid"/>
                    </a:lnT>
                  </a:tcPr>
                </a:tc>
                <a:tc>
                  <a:txBody>
                    <a:bodyPr/>
                    <a:lstStyle/>
                    <a:p>
                      <a:pPr marL="59690">
                        <a:lnSpc>
                          <a:spcPts val="770"/>
                        </a:lnSpc>
                      </a:pPr>
                      <a:r>
                        <a:rPr sz="500" spc="-20" dirty="0">
                          <a:latin typeface="Palatino Linotype"/>
                          <a:cs typeface="Palatino Linotype"/>
                        </a:rPr>
                        <a:t>3. </a:t>
                      </a:r>
                      <a:r>
                        <a:rPr sz="500" dirty="0">
                          <a:latin typeface="Arial"/>
                          <a:cs typeface="Arial"/>
                        </a:rPr>
                        <a:t>Date </a:t>
                      </a:r>
                      <a:r>
                        <a:rPr sz="500" spc="30" dirty="0">
                          <a:latin typeface="Arial"/>
                          <a:cs typeface="Arial"/>
                        </a:rPr>
                        <a:t>of</a:t>
                      </a:r>
                      <a:r>
                        <a:rPr sz="500" spc="-25" dirty="0">
                          <a:latin typeface="Arial"/>
                          <a:cs typeface="Arial"/>
                        </a:rPr>
                        <a:t> </a:t>
                      </a:r>
                      <a:r>
                        <a:rPr sz="500" spc="10" dirty="0">
                          <a:latin typeface="Arial"/>
                          <a:cs typeface="Arial"/>
                        </a:rPr>
                        <a:t>Birth</a:t>
                      </a:r>
                      <a:endParaRPr sz="500">
                        <a:latin typeface="Arial"/>
                        <a:cs typeface="Arial"/>
                      </a:endParaRPr>
                    </a:p>
                  </a:txBody>
                  <a:tcPr marL="0" marR="0" marT="0" marB="0">
                    <a:lnL w="6350">
                      <a:solidFill>
                        <a:srgbClr val="000000"/>
                      </a:solidFill>
                      <a:prstDash val="solid"/>
                    </a:lnL>
                    <a:lnR w="28575">
                      <a:solidFill>
                        <a:srgbClr val="000000"/>
                      </a:solidFill>
                      <a:prstDash val="solid"/>
                    </a:lnR>
                    <a:lnT w="19050">
                      <a:solidFill>
                        <a:srgbClr val="000000"/>
                      </a:solidFill>
                      <a:prstDash val="solid"/>
                    </a:lnT>
                  </a:tcPr>
                </a:tc>
                <a:tc>
                  <a:txBody>
                    <a:bodyPr/>
                    <a:lstStyle/>
                    <a:p>
                      <a:pPr marL="12700">
                        <a:lnSpc>
                          <a:spcPts val="815"/>
                        </a:lnSpc>
                      </a:pPr>
                      <a:r>
                        <a:rPr sz="500" spc="50" dirty="0">
                          <a:latin typeface="Arial"/>
                          <a:cs typeface="Arial"/>
                        </a:rPr>
                        <a:t>4. </a:t>
                      </a:r>
                      <a:r>
                        <a:rPr sz="500" spc="5" dirty="0">
                          <a:latin typeface="Arial"/>
                          <a:cs typeface="Arial"/>
                        </a:rPr>
                        <a:t>Effective</a:t>
                      </a:r>
                      <a:r>
                        <a:rPr sz="500" spc="35" dirty="0">
                          <a:latin typeface="Arial"/>
                          <a:cs typeface="Arial"/>
                        </a:rPr>
                        <a:t> </a:t>
                      </a:r>
                      <a:r>
                        <a:rPr sz="500" spc="-20" dirty="0">
                          <a:latin typeface="Arial"/>
                          <a:cs typeface="Arial"/>
                        </a:rPr>
                        <a:t>Date</a:t>
                      </a:r>
                      <a:endParaRPr sz="500" dirty="0">
                        <a:latin typeface="Arial"/>
                        <a:cs typeface="Arial"/>
                      </a:endParaRPr>
                    </a:p>
                    <a:p>
                      <a:pPr marL="88900">
                        <a:lnSpc>
                          <a:spcPct val="100000"/>
                        </a:lnSpc>
                        <a:spcBef>
                          <a:spcPts val="185"/>
                        </a:spcBef>
                      </a:pPr>
                      <a:endParaRPr sz="500" dirty="0">
                        <a:latin typeface="Arial"/>
                        <a:cs typeface="Arial"/>
                      </a:endParaRPr>
                    </a:p>
                  </a:txBody>
                  <a:tcPr marL="0" marR="0" marT="0" marB="0">
                    <a:lnL w="28575">
                      <a:solidFill>
                        <a:srgbClr val="000000"/>
                      </a:solidFill>
                      <a:prstDash val="solid"/>
                    </a:lnL>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bl>
          </a:graphicData>
        </a:graphic>
      </p:graphicFrame>
      <p:sp>
        <p:nvSpPr>
          <p:cNvPr id="137" name="TextBox 136"/>
          <p:cNvSpPr txBox="1"/>
          <p:nvPr/>
        </p:nvSpPr>
        <p:spPr>
          <a:xfrm>
            <a:off x="2144149" y="3793894"/>
            <a:ext cx="133133" cy="369332"/>
          </a:xfrm>
          <a:prstGeom prst="rect">
            <a:avLst/>
          </a:prstGeom>
          <a:noFill/>
          <a:ln>
            <a:solidFill>
              <a:schemeClr val="tx1"/>
            </a:solidFill>
          </a:ln>
        </p:spPr>
        <p:txBody>
          <a:bodyPr wrap="square" rtlCol="0">
            <a:spAutoFit/>
          </a:bodyPr>
          <a:lstStyle/>
          <a:p>
            <a:endParaRPr lang="en-US" dirty="0"/>
          </a:p>
        </p:txBody>
      </p:sp>
    </p:spTree>
    <p:extLst>
      <p:ext uri="{BB962C8B-B14F-4D97-AF65-F5344CB8AC3E}">
        <p14:creationId xmlns:p14="http://schemas.microsoft.com/office/powerpoint/2010/main" val="3065138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82625" y="1968500"/>
            <a:ext cx="7778750" cy="279876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6" name="Rectangle 2"/>
          <p:cNvSpPr>
            <a:spLocks noChangeArrowheads="1"/>
          </p:cNvSpPr>
          <p:nvPr/>
        </p:nvSpPr>
        <p:spPr bwMode="auto">
          <a:xfrm>
            <a:off x="762000" y="4953000"/>
            <a:ext cx="7543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a:solidFill>
                  <a:srgbClr val="FF0000"/>
                </a:solidFill>
                <a:latin typeface="Arial Narrow" pitchFamily="34" charset="0"/>
              </a:rPr>
              <a:t>** </a:t>
            </a:r>
            <a:r>
              <a:rPr lang="en-US" sz="1600">
                <a:latin typeface="Arial Narrow" pitchFamily="34" charset="0"/>
              </a:rPr>
              <a:t>generally, any amount over 240 hours must be used by end of leave year</a:t>
            </a:r>
          </a:p>
        </p:txBody>
      </p:sp>
      <p:sp>
        <p:nvSpPr>
          <p:cNvPr id="2" name="Title 1"/>
          <p:cNvSpPr>
            <a:spLocks noGrp="1"/>
          </p:cNvSpPr>
          <p:nvPr>
            <p:ph type="title"/>
          </p:nvPr>
        </p:nvSpPr>
        <p:spPr/>
        <p:txBody>
          <a:bodyPr/>
          <a:lstStyle/>
          <a:p>
            <a:r>
              <a:rPr lang="en-US" dirty="0"/>
              <a:t>Leave</a:t>
            </a:r>
          </a:p>
        </p:txBody>
      </p:sp>
    </p:spTree>
    <p:extLst>
      <p:ext uri="{BB962C8B-B14F-4D97-AF65-F5344CB8AC3E}">
        <p14:creationId xmlns:p14="http://schemas.microsoft.com/office/powerpoint/2010/main" val="875265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2"/>
          <p:cNvSpPr txBox="1">
            <a:spLocks noChangeArrowheads="1"/>
          </p:cNvSpPr>
          <p:nvPr/>
        </p:nvSpPr>
        <p:spPr bwMode="auto">
          <a:xfrm>
            <a:off x="2057400" y="679572"/>
            <a:ext cx="6939116" cy="1016654"/>
          </a:xfrm>
          <a:prstGeom prst="rect">
            <a:avLst/>
          </a:prstGeom>
        </p:spPr>
        <p:txBody>
          <a:bodyPr vert="horz" lIns="91440" tIns="45720" rIns="91440" bIns="45720" rtlCol="0" anchor="t">
            <a:normAutofit/>
          </a:bodyPr>
          <a:lstStyle/>
          <a:p>
            <a:pPr defTabSz="457200" eaLnBrk="1" hangingPunct="1">
              <a:spcAft>
                <a:spcPts val="600"/>
              </a:spcAft>
            </a:pPr>
            <a:r>
              <a:rPr lang="en-US" sz="4200" dirty="0">
                <a:latin typeface="+mj-lt"/>
                <a:ea typeface="+mj-ea"/>
                <a:cs typeface="+mj-cs"/>
              </a:rPr>
              <a:t>Disabled Veteran Leave</a:t>
            </a:r>
          </a:p>
        </p:txBody>
      </p:sp>
      <p:sp>
        <p:nvSpPr>
          <p:cNvPr id="2" name="Slide Number Placeholder 1">
            <a:extLst>
              <a:ext uri="{FF2B5EF4-FFF2-40B4-BE49-F238E27FC236}">
                <a16:creationId xmlns:a16="http://schemas.microsoft.com/office/drawing/2014/main" id="{CD81C2E8-E529-4D75-B022-5ECA9B93602D}"/>
              </a:ext>
            </a:extLst>
          </p:cNvPr>
          <p:cNvSpPr>
            <a:spLocks noGrp="1"/>
          </p:cNvSpPr>
          <p:nvPr>
            <p:ph type="sldNum" sz="quarter" idx="4294967295"/>
          </p:nvPr>
        </p:nvSpPr>
        <p:spPr>
          <a:xfrm>
            <a:off x="7764405" y="295729"/>
            <a:ext cx="628649" cy="767687"/>
          </a:xfrm>
        </p:spPr>
        <p:txBody>
          <a:bodyPr vert="horz" lIns="91440" tIns="45720" rIns="91440" bIns="45720" rtlCol="0" anchor="b">
            <a:normAutofit/>
          </a:bodyPr>
          <a:lstStyle/>
          <a:p>
            <a:pPr eaLnBrk="1" hangingPunct="1">
              <a:spcAft>
                <a:spcPts val="600"/>
              </a:spcAft>
              <a:defRPr/>
            </a:pPr>
            <a:fld id="{506A566E-7F02-47B0-AE60-0A008CEB6588}" type="slidenum">
              <a:rPr lang="en-US" sz="2800">
                <a:solidFill>
                  <a:srgbClr val="FFFFFF"/>
                </a:solidFill>
                <a:latin typeface="+mn-lt"/>
              </a:rPr>
              <a:pPr eaLnBrk="1" hangingPunct="1">
                <a:spcAft>
                  <a:spcPts val="600"/>
                </a:spcAft>
                <a:defRPr/>
              </a:pPr>
              <a:t>7</a:t>
            </a:fld>
            <a:endParaRPr lang="en-US" sz="2800">
              <a:solidFill>
                <a:srgbClr val="FFFFFF"/>
              </a:solidFill>
              <a:latin typeface="+mn-lt"/>
            </a:endParaRPr>
          </a:p>
        </p:txBody>
      </p:sp>
      <p:sp>
        <p:nvSpPr>
          <p:cNvPr id="7" name="Freeform 6"/>
          <p:cNvSpPr/>
          <p:nvPr/>
        </p:nvSpPr>
        <p:spPr>
          <a:xfrm>
            <a:off x="526869" y="2015061"/>
            <a:ext cx="8171528" cy="1058333"/>
          </a:xfrm>
          <a:custGeom>
            <a:avLst/>
            <a:gdLst>
              <a:gd name="connsiteX0" fmla="*/ 0 w 8171528"/>
              <a:gd name="connsiteY0" fmla="*/ 0 h 1058333"/>
              <a:gd name="connsiteX1" fmla="*/ 8171528 w 8171528"/>
              <a:gd name="connsiteY1" fmla="*/ 0 h 1058333"/>
              <a:gd name="connsiteX2" fmla="*/ 8171528 w 8171528"/>
              <a:gd name="connsiteY2" fmla="*/ 1058333 h 1058333"/>
              <a:gd name="connsiteX3" fmla="*/ 0 w 8171528"/>
              <a:gd name="connsiteY3" fmla="*/ 1058333 h 1058333"/>
              <a:gd name="connsiteX4" fmla="*/ 0 w 8171528"/>
              <a:gd name="connsiteY4" fmla="*/ 0 h 105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71528" h="1058333">
                <a:moveTo>
                  <a:pt x="0" y="0"/>
                </a:moveTo>
                <a:lnTo>
                  <a:pt x="8171528" y="0"/>
                </a:lnTo>
                <a:lnTo>
                  <a:pt x="8171528" y="1058333"/>
                </a:lnTo>
                <a:lnTo>
                  <a:pt x="0" y="105833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a:t>Disabled Veteran Leave (DVL) is only available to veterans who are hired on or after 5 Nov 2016 and who have (or will have) a service-connected disability rating of 30 percent or more.  Veterans hired before 5 Nov 2016 are not entitled to this benefit.</a:t>
            </a:r>
          </a:p>
        </p:txBody>
      </p:sp>
      <p:sp>
        <p:nvSpPr>
          <p:cNvPr id="9" name="Freeform 8"/>
          <p:cNvSpPr/>
          <p:nvPr/>
        </p:nvSpPr>
        <p:spPr>
          <a:xfrm>
            <a:off x="526869" y="3198131"/>
            <a:ext cx="8171528" cy="1058333"/>
          </a:xfrm>
          <a:custGeom>
            <a:avLst/>
            <a:gdLst>
              <a:gd name="connsiteX0" fmla="*/ 0 w 8171528"/>
              <a:gd name="connsiteY0" fmla="*/ 0 h 1058333"/>
              <a:gd name="connsiteX1" fmla="*/ 8171528 w 8171528"/>
              <a:gd name="connsiteY1" fmla="*/ 0 h 1058333"/>
              <a:gd name="connsiteX2" fmla="*/ 8171528 w 8171528"/>
              <a:gd name="connsiteY2" fmla="*/ 1058333 h 1058333"/>
              <a:gd name="connsiteX3" fmla="*/ 0 w 8171528"/>
              <a:gd name="connsiteY3" fmla="*/ 1058333 h 1058333"/>
              <a:gd name="connsiteX4" fmla="*/ 0 w 8171528"/>
              <a:gd name="connsiteY4" fmla="*/ 0 h 105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71528" h="1058333">
                <a:moveTo>
                  <a:pt x="0" y="0"/>
                </a:moveTo>
                <a:lnTo>
                  <a:pt x="8171528" y="0"/>
                </a:lnTo>
                <a:lnTo>
                  <a:pt x="8171528" y="1058333"/>
                </a:lnTo>
                <a:lnTo>
                  <a:pt x="0" y="105833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a:t>Veterans hired on or after 5 Nov 2016 that later are determined to have a service-connected disability rated at 30 percent or more will be eligible for DVL.  In such cases, the start date of the 12 month benefit period will be the date the VA claim is filed.</a:t>
            </a:r>
          </a:p>
        </p:txBody>
      </p:sp>
      <p:sp>
        <p:nvSpPr>
          <p:cNvPr id="11" name="Freeform 10"/>
          <p:cNvSpPr/>
          <p:nvPr/>
        </p:nvSpPr>
        <p:spPr>
          <a:xfrm>
            <a:off x="533400" y="4450563"/>
            <a:ext cx="8171528" cy="1058333"/>
          </a:xfrm>
          <a:custGeom>
            <a:avLst/>
            <a:gdLst>
              <a:gd name="connsiteX0" fmla="*/ 0 w 8171528"/>
              <a:gd name="connsiteY0" fmla="*/ 0 h 1058333"/>
              <a:gd name="connsiteX1" fmla="*/ 8171528 w 8171528"/>
              <a:gd name="connsiteY1" fmla="*/ 0 h 1058333"/>
              <a:gd name="connsiteX2" fmla="*/ 8171528 w 8171528"/>
              <a:gd name="connsiteY2" fmla="*/ 1058333 h 1058333"/>
              <a:gd name="connsiteX3" fmla="*/ 0 w 8171528"/>
              <a:gd name="connsiteY3" fmla="*/ 1058333 h 1058333"/>
              <a:gd name="connsiteX4" fmla="*/ 0 w 8171528"/>
              <a:gd name="connsiteY4" fmla="*/ 0 h 105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71528" h="1058333">
                <a:moveTo>
                  <a:pt x="0" y="0"/>
                </a:moveTo>
                <a:lnTo>
                  <a:pt x="8171528" y="0"/>
                </a:lnTo>
                <a:lnTo>
                  <a:pt x="8171528" y="1058333"/>
                </a:lnTo>
                <a:lnTo>
                  <a:pt x="0" y="105833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a:t>Veterans hired </a:t>
            </a:r>
            <a:r>
              <a:rPr lang="en-US" sz="1700" b="1" kern="1200"/>
              <a:t>before</a:t>
            </a:r>
            <a:r>
              <a:rPr lang="en-US" sz="1700" kern="1200"/>
              <a:t> 5 Nov 2016 that later are determined to have a service-connected disability rated at 30 percent or more are </a:t>
            </a:r>
            <a:r>
              <a:rPr lang="en-US" sz="1700" b="1" kern="1200"/>
              <a:t>NOT</a:t>
            </a:r>
            <a:r>
              <a:rPr lang="en-US" sz="1700" kern="1200"/>
              <a:t> eligible for DVL. </a:t>
            </a:r>
          </a:p>
        </p:txBody>
      </p:sp>
      <p:sp>
        <p:nvSpPr>
          <p:cNvPr id="13" name="Freeform 12"/>
          <p:cNvSpPr/>
          <p:nvPr/>
        </p:nvSpPr>
        <p:spPr>
          <a:xfrm>
            <a:off x="526869" y="5120698"/>
            <a:ext cx="8171528" cy="1058333"/>
          </a:xfrm>
          <a:custGeom>
            <a:avLst/>
            <a:gdLst>
              <a:gd name="connsiteX0" fmla="*/ 0 w 8171528"/>
              <a:gd name="connsiteY0" fmla="*/ 0 h 1058333"/>
              <a:gd name="connsiteX1" fmla="*/ 8171528 w 8171528"/>
              <a:gd name="connsiteY1" fmla="*/ 0 h 1058333"/>
              <a:gd name="connsiteX2" fmla="*/ 8171528 w 8171528"/>
              <a:gd name="connsiteY2" fmla="*/ 1058333 h 1058333"/>
              <a:gd name="connsiteX3" fmla="*/ 0 w 8171528"/>
              <a:gd name="connsiteY3" fmla="*/ 1058333 h 1058333"/>
              <a:gd name="connsiteX4" fmla="*/ 0 w 8171528"/>
              <a:gd name="connsiteY4" fmla="*/ 0 h 105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71528" h="1058333">
                <a:moveTo>
                  <a:pt x="0" y="0"/>
                </a:moveTo>
                <a:lnTo>
                  <a:pt x="8171528" y="0"/>
                </a:lnTo>
                <a:lnTo>
                  <a:pt x="8171528" y="1058333"/>
                </a:lnTo>
                <a:lnTo>
                  <a:pt x="0" y="105833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a:hlinkClick r:id="rId3"/>
              </a:rPr>
              <a:t>https://www.opm.gov/policy-data-oversight/pay-leave/leave-administration/fact-sheets/disabled-veteran-leave</a:t>
            </a:r>
            <a:endParaRPr lang="en-US" sz="1700" kern="1200" dirty="0"/>
          </a:p>
        </p:txBody>
      </p:sp>
    </p:spTree>
    <p:extLst>
      <p:ext uri="{BB962C8B-B14F-4D97-AF65-F5344CB8AC3E}">
        <p14:creationId xmlns:p14="http://schemas.microsoft.com/office/powerpoint/2010/main" val="449679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2"/>
          <p:cNvSpPr txBox="1">
            <a:spLocks noChangeArrowheads="1"/>
          </p:cNvSpPr>
          <p:nvPr/>
        </p:nvSpPr>
        <p:spPr bwMode="auto">
          <a:xfrm>
            <a:off x="482891" y="1447800"/>
            <a:ext cx="2331469" cy="4572000"/>
          </a:xfrm>
          <a:prstGeom prst="rect">
            <a:avLst/>
          </a:prstGeom>
        </p:spPr>
        <p:txBody>
          <a:bodyPr vert="horz" lIns="91440" tIns="45720" rIns="91440" bIns="45720" rtlCol="0" anchor="ctr">
            <a:normAutofit/>
          </a:bodyPr>
          <a:lstStyle/>
          <a:p>
            <a:pPr defTabSz="457200" eaLnBrk="1" hangingPunct="1">
              <a:spcAft>
                <a:spcPts val="600"/>
              </a:spcAft>
            </a:pPr>
            <a:endParaRPr lang="en-US" sz="2800" dirty="0">
              <a:solidFill>
                <a:srgbClr val="F2F2F2"/>
              </a:solidFill>
              <a:latin typeface="+mj-lt"/>
              <a:ea typeface="+mj-ea"/>
              <a:cs typeface="+mj-cs"/>
            </a:endParaRPr>
          </a:p>
        </p:txBody>
      </p:sp>
      <p:sp>
        <p:nvSpPr>
          <p:cNvPr id="6" name="Straight Connector 5"/>
          <p:cNvSpPr/>
          <p:nvPr/>
        </p:nvSpPr>
        <p:spPr>
          <a:xfrm>
            <a:off x="685800" y="1447800"/>
            <a:ext cx="7467600" cy="0"/>
          </a:xfrm>
          <a:prstGeom prst="line">
            <a:avLst/>
          </a:prstGeom>
        </p:spPr>
        <p:style>
          <a:lnRef idx="1">
            <a:schemeClr val="accent5">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8" name="Freeform 7"/>
          <p:cNvSpPr/>
          <p:nvPr/>
        </p:nvSpPr>
        <p:spPr>
          <a:xfrm>
            <a:off x="685800" y="1598947"/>
            <a:ext cx="7467600" cy="914176"/>
          </a:xfrm>
          <a:custGeom>
            <a:avLst/>
            <a:gdLst>
              <a:gd name="connsiteX0" fmla="*/ 0 w 7467600"/>
              <a:gd name="connsiteY0" fmla="*/ 0 h 914176"/>
              <a:gd name="connsiteX1" fmla="*/ 7467600 w 7467600"/>
              <a:gd name="connsiteY1" fmla="*/ 0 h 914176"/>
              <a:gd name="connsiteX2" fmla="*/ 7467600 w 7467600"/>
              <a:gd name="connsiteY2" fmla="*/ 914176 h 914176"/>
              <a:gd name="connsiteX3" fmla="*/ 0 w 7467600"/>
              <a:gd name="connsiteY3" fmla="*/ 914176 h 914176"/>
              <a:gd name="connsiteX4" fmla="*/ 0 w 7467600"/>
              <a:gd name="connsiteY4" fmla="*/ 0 h 91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914176">
                <a:moveTo>
                  <a:pt x="0" y="0"/>
                </a:moveTo>
                <a:lnTo>
                  <a:pt x="7467600" y="0"/>
                </a:lnTo>
                <a:lnTo>
                  <a:pt x="7467600" y="914176"/>
                </a:lnTo>
                <a:lnTo>
                  <a:pt x="0" y="91417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t>Disabled veteran leave (DVL) is a separate leave category and provides 104 hours (13 days) of leave upfront.  </a:t>
            </a:r>
            <a:r>
              <a:rPr lang="en-US" sz="1900" b="1" kern="1200" dirty="0"/>
              <a:t>Employees can use this leave for service connected appointments ONLY.</a:t>
            </a:r>
          </a:p>
        </p:txBody>
      </p:sp>
      <p:sp>
        <p:nvSpPr>
          <p:cNvPr id="10" name="Freeform 9"/>
          <p:cNvSpPr/>
          <p:nvPr/>
        </p:nvSpPr>
        <p:spPr>
          <a:xfrm>
            <a:off x="685800" y="2554679"/>
            <a:ext cx="7467600" cy="686024"/>
          </a:xfrm>
          <a:custGeom>
            <a:avLst/>
            <a:gdLst>
              <a:gd name="connsiteX0" fmla="*/ 0 w 7467600"/>
              <a:gd name="connsiteY0" fmla="*/ 0 h 914176"/>
              <a:gd name="connsiteX1" fmla="*/ 7467600 w 7467600"/>
              <a:gd name="connsiteY1" fmla="*/ 0 h 914176"/>
              <a:gd name="connsiteX2" fmla="*/ 7467600 w 7467600"/>
              <a:gd name="connsiteY2" fmla="*/ 914176 h 914176"/>
              <a:gd name="connsiteX3" fmla="*/ 0 w 7467600"/>
              <a:gd name="connsiteY3" fmla="*/ 914176 h 914176"/>
              <a:gd name="connsiteX4" fmla="*/ 0 w 7467600"/>
              <a:gd name="connsiteY4" fmla="*/ 0 h 91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914176">
                <a:moveTo>
                  <a:pt x="0" y="0"/>
                </a:moveTo>
                <a:lnTo>
                  <a:pt x="7467600" y="0"/>
                </a:lnTo>
                <a:lnTo>
                  <a:pt x="7467600" y="914176"/>
                </a:lnTo>
                <a:lnTo>
                  <a:pt x="0" y="91417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t>This new leave category is a one-time benefit and is limited to a 12 month period. </a:t>
            </a:r>
          </a:p>
        </p:txBody>
      </p:sp>
      <p:sp>
        <p:nvSpPr>
          <p:cNvPr id="12" name="Freeform 11"/>
          <p:cNvSpPr/>
          <p:nvPr/>
        </p:nvSpPr>
        <p:spPr>
          <a:xfrm>
            <a:off x="685800" y="3276153"/>
            <a:ext cx="7467600" cy="914176"/>
          </a:xfrm>
          <a:custGeom>
            <a:avLst/>
            <a:gdLst>
              <a:gd name="connsiteX0" fmla="*/ 0 w 7467600"/>
              <a:gd name="connsiteY0" fmla="*/ 0 h 914176"/>
              <a:gd name="connsiteX1" fmla="*/ 7467600 w 7467600"/>
              <a:gd name="connsiteY1" fmla="*/ 0 h 914176"/>
              <a:gd name="connsiteX2" fmla="*/ 7467600 w 7467600"/>
              <a:gd name="connsiteY2" fmla="*/ 914176 h 914176"/>
              <a:gd name="connsiteX3" fmla="*/ 0 w 7467600"/>
              <a:gd name="connsiteY3" fmla="*/ 914176 h 914176"/>
              <a:gd name="connsiteX4" fmla="*/ 0 w 7467600"/>
              <a:gd name="connsiteY4" fmla="*/ 0 h 91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914176">
                <a:moveTo>
                  <a:pt x="0" y="0"/>
                </a:moveTo>
                <a:lnTo>
                  <a:pt x="7467600" y="0"/>
                </a:lnTo>
                <a:lnTo>
                  <a:pt x="7467600" y="914176"/>
                </a:lnTo>
                <a:lnTo>
                  <a:pt x="0" y="91417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a:t>DVL not used during the benefit period may not be carried over to subsequent years and will be forfeited. </a:t>
            </a:r>
          </a:p>
        </p:txBody>
      </p:sp>
      <p:sp>
        <p:nvSpPr>
          <p:cNvPr id="14" name="Freeform 13"/>
          <p:cNvSpPr/>
          <p:nvPr/>
        </p:nvSpPr>
        <p:spPr>
          <a:xfrm>
            <a:off x="685800" y="4190330"/>
            <a:ext cx="7467600" cy="914176"/>
          </a:xfrm>
          <a:custGeom>
            <a:avLst/>
            <a:gdLst>
              <a:gd name="connsiteX0" fmla="*/ 0 w 7467600"/>
              <a:gd name="connsiteY0" fmla="*/ 0 h 914176"/>
              <a:gd name="connsiteX1" fmla="*/ 7467600 w 7467600"/>
              <a:gd name="connsiteY1" fmla="*/ 0 h 914176"/>
              <a:gd name="connsiteX2" fmla="*/ 7467600 w 7467600"/>
              <a:gd name="connsiteY2" fmla="*/ 914176 h 914176"/>
              <a:gd name="connsiteX3" fmla="*/ 0 w 7467600"/>
              <a:gd name="connsiteY3" fmla="*/ 914176 h 914176"/>
              <a:gd name="connsiteX4" fmla="*/ 0 w 7467600"/>
              <a:gd name="connsiteY4" fmla="*/ 0 h 91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914176">
                <a:moveTo>
                  <a:pt x="0" y="0"/>
                </a:moveTo>
                <a:lnTo>
                  <a:pt x="7467600" y="0"/>
                </a:lnTo>
                <a:lnTo>
                  <a:pt x="7467600" y="914176"/>
                </a:lnTo>
                <a:lnTo>
                  <a:pt x="0" y="91417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t>Once an employee has exhausted the leave benefit and/or the one year has passed, he or she will not have any further entitlements to the benefit.  </a:t>
            </a:r>
          </a:p>
        </p:txBody>
      </p:sp>
      <p:sp>
        <p:nvSpPr>
          <p:cNvPr id="16" name="Freeform 15"/>
          <p:cNvSpPr/>
          <p:nvPr/>
        </p:nvSpPr>
        <p:spPr>
          <a:xfrm>
            <a:off x="685800" y="5104507"/>
            <a:ext cx="7467600" cy="914176"/>
          </a:xfrm>
          <a:custGeom>
            <a:avLst/>
            <a:gdLst>
              <a:gd name="connsiteX0" fmla="*/ 0 w 7467600"/>
              <a:gd name="connsiteY0" fmla="*/ 0 h 914176"/>
              <a:gd name="connsiteX1" fmla="*/ 7467600 w 7467600"/>
              <a:gd name="connsiteY1" fmla="*/ 0 h 914176"/>
              <a:gd name="connsiteX2" fmla="*/ 7467600 w 7467600"/>
              <a:gd name="connsiteY2" fmla="*/ 914176 h 914176"/>
              <a:gd name="connsiteX3" fmla="*/ 0 w 7467600"/>
              <a:gd name="connsiteY3" fmla="*/ 914176 h 914176"/>
              <a:gd name="connsiteX4" fmla="*/ 0 w 7467600"/>
              <a:gd name="connsiteY4" fmla="*/ 0 h 91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7600" h="914176">
                <a:moveTo>
                  <a:pt x="0" y="0"/>
                </a:moveTo>
                <a:lnTo>
                  <a:pt x="7467600" y="0"/>
                </a:lnTo>
                <a:lnTo>
                  <a:pt x="7467600" y="914176"/>
                </a:lnTo>
                <a:lnTo>
                  <a:pt x="0" y="91417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a:t>The leave benefit is a one time only benefit for the employee’s Federal civilian service career – to include return to federal service after a break in service.</a:t>
            </a:r>
          </a:p>
        </p:txBody>
      </p:sp>
      <p:sp>
        <p:nvSpPr>
          <p:cNvPr id="5" name="TextBox 4"/>
          <p:cNvSpPr txBox="1"/>
          <p:nvPr/>
        </p:nvSpPr>
        <p:spPr>
          <a:xfrm>
            <a:off x="1752600" y="665712"/>
            <a:ext cx="6629400" cy="630942"/>
          </a:xfrm>
          <a:prstGeom prst="rect">
            <a:avLst/>
          </a:prstGeom>
          <a:noFill/>
        </p:spPr>
        <p:txBody>
          <a:bodyPr wrap="square" rtlCol="0">
            <a:spAutoFit/>
          </a:bodyPr>
          <a:lstStyle/>
          <a:p>
            <a:pPr algn="ctr"/>
            <a:r>
              <a:rPr lang="en-US" sz="3500" dirty="0"/>
              <a:t>Disabled Veteran Leave</a:t>
            </a:r>
          </a:p>
        </p:txBody>
      </p:sp>
    </p:spTree>
    <p:extLst>
      <p:ext uri="{BB962C8B-B14F-4D97-AF65-F5344CB8AC3E}">
        <p14:creationId xmlns:p14="http://schemas.microsoft.com/office/powerpoint/2010/main" val="3836833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1B5176-C03C-417B-9985-DFF7B19AECAB}"/>
              </a:ext>
            </a:extLst>
          </p:cNvPr>
          <p:cNvSpPr>
            <a:spLocks noGrp="1"/>
          </p:cNvSpPr>
          <p:nvPr>
            <p:ph type="title"/>
          </p:nvPr>
        </p:nvSpPr>
        <p:spPr>
          <a:xfrm>
            <a:off x="1600201" y="381000"/>
            <a:ext cx="6742508" cy="685799"/>
          </a:xfrm>
        </p:spPr>
        <p:txBody>
          <a:bodyPr>
            <a:normAutofit fontScale="90000"/>
          </a:bodyPr>
          <a:lstStyle/>
          <a:p>
            <a:r>
              <a:rPr lang="en-US" altLang="en-US" sz="3900" dirty="0">
                <a:solidFill>
                  <a:schemeClr val="tx1"/>
                </a:solidFill>
                <a:cs typeface="Times New Roman" panose="02020603050405020304" pitchFamily="18" charset="0"/>
              </a:rPr>
              <a:t>Retroactive Usage of Disabled Veteran Leave</a:t>
            </a:r>
            <a:br>
              <a:rPr lang="en-US" altLang="en-US" sz="3900" dirty="0">
                <a:solidFill>
                  <a:schemeClr val="tx1"/>
                </a:solidFill>
                <a:cs typeface="Times New Roman" panose="02020603050405020304" pitchFamily="18" charset="0"/>
              </a:rPr>
            </a:br>
            <a:r>
              <a:rPr lang="en-US" altLang="en-US" sz="3900" dirty="0">
                <a:solidFill>
                  <a:schemeClr val="tx1"/>
                </a:solidFill>
                <a:cs typeface="Times New Roman" panose="02020603050405020304" pitchFamily="18" charset="0"/>
              </a:rPr>
              <a:t> </a:t>
            </a:r>
          </a:p>
        </p:txBody>
      </p:sp>
      <p:sp>
        <p:nvSpPr>
          <p:cNvPr id="4" name="Text Placeholder 3">
            <a:extLst>
              <a:ext uri="{FF2B5EF4-FFF2-40B4-BE49-F238E27FC236}">
                <a16:creationId xmlns:a16="http://schemas.microsoft.com/office/drawing/2014/main" id="{5689C10F-CB97-438A-871C-573751FF69F3}"/>
              </a:ext>
            </a:extLst>
          </p:cNvPr>
          <p:cNvSpPr>
            <a:spLocks noGrp="1"/>
          </p:cNvSpPr>
          <p:nvPr>
            <p:ph idx="1"/>
          </p:nvPr>
        </p:nvSpPr>
        <p:spPr>
          <a:xfrm>
            <a:off x="1587501" y="1981200"/>
            <a:ext cx="6742508" cy="4470821"/>
          </a:xfrm>
        </p:spPr>
        <p:txBody>
          <a:bodyPr>
            <a:normAutofit/>
          </a:bodyPr>
          <a:lstStyle/>
          <a:p>
            <a:pPr marL="0" indent="0">
              <a:lnSpc>
                <a:spcPct val="90000"/>
              </a:lnSpc>
              <a:buNone/>
            </a:pPr>
            <a:r>
              <a:rPr lang="en-US" altLang="en-US" sz="1500" dirty="0">
                <a:latin typeface="+mn-lt"/>
                <a:cs typeface="Times New Roman" panose="02020603050405020304" pitchFamily="18" charset="0"/>
              </a:rPr>
              <a:t>The employee did not provide certification of a qualifying service-connected disability before requesting leave.</a:t>
            </a:r>
          </a:p>
          <a:p>
            <a:pPr>
              <a:lnSpc>
                <a:spcPct val="90000"/>
              </a:lnSpc>
            </a:pPr>
            <a:endParaRPr lang="en-US" altLang="en-US" sz="1500" dirty="0">
              <a:latin typeface="+mn-lt"/>
              <a:cs typeface="Times New Roman" panose="02020603050405020304" pitchFamily="18" charset="0"/>
            </a:endParaRPr>
          </a:p>
          <a:p>
            <a:pPr marL="457200" lvl="1" indent="0">
              <a:lnSpc>
                <a:spcPct val="90000"/>
              </a:lnSpc>
              <a:buNone/>
            </a:pPr>
            <a:r>
              <a:rPr lang="en-US" altLang="en-US" sz="1500" dirty="0">
                <a:latin typeface="+mn-lt"/>
                <a:cs typeface="Times New Roman" panose="02020603050405020304" pitchFamily="18" charset="0"/>
              </a:rPr>
              <a:t>For example, Box 23 (Veterans Preference) of the SF-50 is not coded with a 6 (30% or more).</a:t>
            </a:r>
          </a:p>
          <a:p>
            <a:pPr lvl="1">
              <a:lnSpc>
                <a:spcPct val="90000"/>
              </a:lnSpc>
            </a:pPr>
            <a:endParaRPr lang="en-US" altLang="en-US" sz="1500" dirty="0">
              <a:latin typeface="+mn-lt"/>
              <a:cs typeface="Times New Roman" panose="02020603050405020304" pitchFamily="18" charset="0"/>
            </a:endParaRPr>
          </a:p>
          <a:p>
            <a:pPr marL="0" indent="0">
              <a:lnSpc>
                <a:spcPct val="90000"/>
              </a:lnSpc>
              <a:buNone/>
            </a:pPr>
            <a:r>
              <a:rPr lang="en-US" altLang="en-US" sz="1500" dirty="0">
                <a:latin typeface="+mn-lt"/>
                <a:cs typeface="Times New Roman" panose="02020603050405020304" pitchFamily="18" charset="0"/>
              </a:rPr>
              <a:t>This applies in cases where the employee filed for disability claim with the Veterans Benefits Administration after the hire date (may substitute DVL from date claim filed as start of 12-month eligibility period which could have been coded under DVL)</a:t>
            </a:r>
          </a:p>
          <a:p>
            <a:pPr>
              <a:lnSpc>
                <a:spcPct val="90000"/>
              </a:lnSpc>
            </a:pPr>
            <a:endParaRPr lang="en-US" sz="1500" dirty="0"/>
          </a:p>
        </p:txBody>
      </p:sp>
    </p:spTree>
    <p:extLst>
      <p:ext uri="{BB962C8B-B14F-4D97-AF65-F5344CB8AC3E}">
        <p14:creationId xmlns:p14="http://schemas.microsoft.com/office/powerpoint/2010/main" val="3417565322"/>
      </p:ext>
    </p:extLst>
  </p:cSld>
  <p:clrMapOvr>
    <a:masterClrMapping/>
  </p:clrMapOvr>
</p:sld>
</file>

<file path=ppt/theme/theme1.xml><?xml version="1.0" encoding="utf-8"?>
<a:theme xmlns:a="http://schemas.openxmlformats.org/drawingml/2006/main" name="AR Division PowerPoint Brief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1C3854B4FF454D91A556DEEB1689FC" ma:contentTypeVersion="6" ma:contentTypeDescription="Create a new document." ma:contentTypeScope="" ma:versionID="9316c4f3e8f12cdeb206356661652c89">
  <xsd:schema xmlns:xsd="http://www.w3.org/2001/XMLSchema" xmlns:xs="http://www.w3.org/2001/XMLSchema" xmlns:p="http://schemas.microsoft.com/office/2006/metadata/properties" xmlns:ns2="9c096c6b-0b59-4db3-a303-224ae72ee8e2" targetNamespace="http://schemas.microsoft.com/office/2006/metadata/properties" ma:root="true" ma:fieldsID="75d9e9b0432b6a21f7bbdeed55054a74" ns2:_="">
    <xsd:import namespace="9c096c6b-0b59-4db3-a303-224ae72ee8e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096c6b-0b59-4db3-a303-224ae72ee8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F9FBC8-6BB8-410B-B686-813EE8932600}">
  <ds:schemaRefs>
    <ds:schemaRef ds:uri="http://schemas.microsoft.com/sharepoint/v3/contenttype/forms"/>
  </ds:schemaRefs>
</ds:datastoreItem>
</file>

<file path=customXml/itemProps2.xml><?xml version="1.0" encoding="utf-8"?>
<ds:datastoreItem xmlns:ds="http://schemas.openxmlformats.org/officeDocument/2006/customXml" ds:itemID="{EE793C47-BA1E-497C-8607-4E4D0A5E0AB5}">
  <ds:schemaRefs>
    <ds:schemaRef ds:uri="http://schemas.microsoft.com/office/infopath/2007/PartnerControls"/>
    <ds:schemaRef ds:uri="b7c0e569-0b98-4d92-9e3e-f1d977aa0f17"/>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EDA2804E-E2BC-44B3-885B-C46BBD9D62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096c6b-0b59-4db3-a303-224ae72ee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AR Division PowerPoint Brief Template</Template>
  <TotalTime>22902</TotalTime>
  <Words>2552</Words>
  <Application>Microsoft Office PowerPoint</Application>
  <PresentationFormat>On-screen Show (4:3)</PresentationFormat>
  <Paragraphs>296</Paragraphs>
  <Slides>14</Slides>
  <Notes>14</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AR Division PowerPoint Brief Template</vt:lpstr>
      <vt:lpstr>AR Template</vt:lpstr>
      <vt:lpstr>Office Theme</vt:lpstr>
      <vt:lpstr>Recruitment/Staffing  &amp;  Classification </vt:lpstr>
      <vt:lpstr>What we do…</vt:lpstr>
      <vt:lpstr>Guide for Civilian Marines</vt:lpstr>
      <vt:lpstr>      Notification of Personnel Action (SF-50)</vt:lpstr>
      <vt:lpstr>PowerPoint Presentation</vt:lpstr>
      <vt:lpstr>Leave</vt:lpstr>
      <vt:lpstr>PowerPoint Presentation</vt:lpstr>
      <vt:lpstr>PowerPoint Presentation</vt:lpstr>
      <vt:lpstr>Retroactive Usage of Disabled Veteran Leave  </vt:lpstr>
      <vt:lpstr>PowerPoint Presentation</vt:lpstr>
      <vt:lpstr>Systems</vt:lpstr>
      <vt:lpstr>    Common Access Card (CAC)  and Building Badge  </vt:lpstr>
      <vt:lpstr>Contact Information</vt:lpstr>
      <vt:lpstr>Questions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Brief  DMCS Brief</dc:title>
  <dc:creator>Catalina Rivera</dc:creator>
  <cp:lastModifiedBy>Champ CIV Ashlyn</cp:lastModifiedBy>
  <cp:revision>223</cp:revision>
  <cp:lastPrinted>2020-05-10T22:48:06Z</cp:lastPrinted>
  <dcterms:created xsi:type="dcterms:W3CDTF">2012-06-12T12:19:33Z</dcterms:created>
  <dcterms:modified xsi:type="dcterms:W3CDTF">2022-04-22T18:54:26Z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0x010100F11C3854B4FF454D91A556DEEB1689FC</vt:lpwstr>
  </property>
</Properties>
</file>